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9" r:id="rId3"/>
    <p:sldId id="269" r:id="rId4"/>
    <p:sldId id="270" r:id="rId5"/>
    <p:sldId id="271" r:id="rId6"/>
    <p:sldId id="260" r:id="rId7"/>
    <p:sldId id="262" r:id="rId8"/>
    <p:sldId id="272" r:id="rId9"/>
    <p:sldId id="263" r:id="rId10"/>
    <p:sldId id="273" r:id="rId11"/>
    <p:sldId id="277" r:id="rId12"/>
    <p:sldId id="278" r:id="rId13"/>
    <p:sldId id="276" r:id="rId14"/>
    <p:sldId id="265" r:id="rId15"/>
    <p:sldId id="266" r:id="rId16"/>
    <p:sldId id="267" r:id="rId17"/>
    <p:sldId id="279" r:id="rId18"/>
    <p:sldId id="280" r:id="rId19"/>
    <p:sldId id="281" r:id="rId20"/>
    <p:sldId id="268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3333FF"/>
    <a:srgbClr val="0033CC"/>
    <a:srgbClr val="CCFFCC"/>
    <a:srgbClr val="D6009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D0F8-58CE-4E12-B086-AB4291248E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6BBE-7751-417C-BF80-C245757BC35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430B-66BE-47EE-BD99-8D2B2D2FCC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D8E6-1C22-4203-ADDC-9B55E49B3A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52F9-C7FA-45A8-91AF-FE1DD4A6A9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2CAA-5578-4C84-855D-9890BF1886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97D1-9F85-4460-93BB-5BBB68F723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1D0D-35EA-46F4-8684-B674E3A66B4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1EB7-BD4C-4616-9E01-6AE369BE4D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5904-E848-4CDE-9B38-AFAEBE7C46A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C3E3-CF57-4304-8C23-6C05AC554B7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DC29-5F4D-462B-9D9E-9EB3CED902A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4C3D7-7DFE-45A5-8604-B0F19FBB614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7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4.sldx"/><Relationship Id="rId5" Type="http://schemas.openxmlformats.org/officeDocument/2006/relationships/package" Target="../embeddings/______Microsoft_Office_PowerPoint3.sldx"/><Relationship Id="rId4" Type="http://schemas.openxmlformats.org/officeDocument/2006/relationships/package" Target="../embeddings/______Microsoft_Office_PowerPoint2.sld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397668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Личностно-ориентированные технологии обучения в условиях перехода на ФГОС второго поколения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Горизонтальный свиток 28"/>
          <p:cNvSpPr/>
          <p:nvPr/>
        </p:nvSpPr>
        <p:spPr>
          <a:xfrm>
            <a:off x="928688" y="2857500"/>
            <a:ext cx="2928937" cy="9286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5500688" y="2143125"/>
            <a:ext cx="2857500" cy="107156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5500688" y="3071813"/>
            <a:ext cx="2857500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928688" y="3643313"/>
            <a:ext cx="2928937" cy="92868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857250" y="4357688"/>
            <a:ext cx="3071813" cy="13573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5572125" y="4071938"/>
            <a:ext cx="2786063" cy="92868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Горизонтальный свиток 34"/>
          <p:cNvSpPr/>
          <p:nvPr/>
        </p:nvSpPr>
        <p:spPr>
          <a:xfrm>
            <a:off x="4714875" y="4857750"/>
            <a:ext cx="4143375" cy="107156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928688" y="2071688"/>
            <a:ext cx="2928937" cy="92868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00298" y="714356"/>
            <a:ext cx="4929222" cy="178595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1" name="Прямоугольник 2"/>
          <p:cNvSpPr>
            <a:spLocks noChangeArrowheads="1"/>
          </p:cNvSpPr>
          <p:nvPr/>
        </p:nvSpPr>
        <p:spPr bwMode="auto">
          <a:xfrm>
            <a:off x="2643188" y="714375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Ключевые понятия и звенья личностно-ориентированного  обучения</a:t>
            </a:r>
          </a:p>
        </p:txBody>
      </p:sp>
      <p:sp>
        <p:nvSpPr>
          <p:cNvPr id="12302" name="Прямоугольник 5"/>
          <p:cNvSpPr>
            <a:spLocks noChangeArrowheads="1"/>
          </p:cNvSpPr>
          <p:nvPr/>
        </p:nvSpPr>
        <p:spPr bwMode="auto">
          <a:xfrm>
            <a:off x="5857875" y="3214688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личностно-ориентированный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подход</a:t>
            </a:r>
          </a:p>
        </p:txBody>
      </p:sp>
      <p:sp>
        <p:nvSpPr>
          <p:cNvPr id="12303" name="Прямоугольник 8"/>
          <p:cNvSpPr>
            <a:spLocks noChangeArrowheads="1"/>
          </p:cNvSpPr>
          <p:nvPr/>
        </p:nvSpPr>
        <p:spPr bwMode="auto">
          <a:xfrm>
            <a:off x="1000125" y="385762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индивидуальность</a:t>
            </a:r>
          </a:p>
        </p:txBody>
      </p:sp>
      <p:sp>
        <p:nvSpPr>
          <p:cNvPr id="12304" name="Прямоугольник 9"/>
          <p:cNvSpPr>
            <a:spLocks noChangeArrowheads="1"/>
          </p:cNvSpPr>
          <p:nvPr/>
        </p:nvSpPr>
        <p:spPr bwMode="auto">
          <a:xfrm>
            <a:off x="6215063" y="2286000"/>
            <a:ext cx="1398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личность,</a:t>
            </a:r>
            <a:r>
              <a:rPr lang="ru-RU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2305" name="Rectangle 2"/>
          <p:cNvSpPr>
            <a:spLocks noChangeArrowheads="1"/>
          </p:cNvSpPr>
          <p:nvPr/>
        </p:nvSpPr>
        <p:spPr bwMode="auto">
          <a:xfrm>
            <a:off x="1143000" y="2143125"/>
            <a:ext cx="26431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обучающий</a:t>
            </a:r>
            <a:r>
              <a:rPr lang="ru-RU" b="1">
                <a:cs typeface="Times New Roman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стиль</a:t>
            </a:r>
          </a:p>
          <a:p>
            <a:pPr eaLnBrk="0" hangingPunct="0"/>
            <a:r>
              <a:rPr lang="ru-RU" sz="200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cs typeface="Times New Roman" pitchFamily="18" charset="0"/>
              </a:rPr>
              <a:t>учителя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12306" name="Прямоугольник 11"/>
          <p:cNvSpPr>
            <a:spLocks noChangeArrowheads="1"/>
          </p:cNvSpPr>
          <p:nvPr/>
        </p:nvSpPr>
        <p:spPr bwMode="auto">
          <a:xfrm>
            <a:off x="5643563" y="4929188"/>
            <a:ext cx="219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самовыражение, 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2307" name="Прямоугольник 12"/>
          <p:cNvSpPr>
            <a:spLocks noChangeArrowheads="1"/>
          </p:cNvSpPr>
          <p:nvPr/>
        </p:nvSpPr>
        <p:spPr bwMode="auto">
          <a:xfrm>
            <a:off x="1571625" y="4429125"/>
            <a:ext cx="110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субъект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2308" name="Прямоугольник 13"/>
          <p:cNvSpPr>
            <a:spLocks noChangeArrowheads="1"/>
          </p:cNvSpPr>
          <p:nvPr/>
        </p:nvSpPr>
        <p:spPr bwMode="auto">
          <a:xfrm>
            <a:off x="1214438" y="4786313"/>
            <a:ext cx="2054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субъективность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2309" name="Прямоугольник 14"/>
          <p:cNvSpPr>
            <a:spLocks noChangeArrowheads="1"/>
          </p:cNvSpPr>
          <p:nvPr/>
        </p:nvSpPr>
        <p:spPr bwMode="auto">
          <a:xfrm>
            <a:off x="1214438" y="5143500"/>
            <a:ext cx="252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субъективный</a:t>
            </a:r>
            <a:r>
              <a:rPr lang="ru-RU" b="1">
                <a:cs typeface="Times New Roman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опыт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2310" name="Прямоугольник 15"/>
          <p:cNvSpPr>
            <a:spLocks noChangeArrowheads="1"/>
          </p:cNvSpPr>
          <p:nvPr/>
        </p:nvSpPr>
        <p:spPr bwMode="auto">
          <a:xfrm>
            <a:off x="5715000" y="2571750"/>
            <a:ext cx="264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стратегия познания 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2311" name="Прямоугольник 16"/>
          <p:cNvSpPr>
            <a:spLocks noChangeArrowheads="1"/>
          </p:cNvSpPr>
          <p:nvPr/>
        </p:nvSpPr>
        <p:spPr bwMode="auto">
          <a:xfrm>
            <a:off x="928688" y="3000375"/>
            <a:ext cx="292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траектория</a:t>
            </a:r>
            <a:r>
              <a:rPr lang="ru-RU" b="1">
                <a:cs typeface="Times New Roman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развития личности 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2312" name="Прямоугольник 17"/>
          <p:cNvSpPr>
            <a:spLocks noChangeArrowheads="1"/>
          </p:cNvSpPr>
          <p:nvPr/>
        </p:nvSpPr>
        <p:spPr bwMode="auto">
          <a:xfrm>
            <a:off x="4786313" y="5286375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познавательный стиль учащихся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2313" name="Прямоугольник 18"/>
          <p:cNvSpPr>
            <a:spLocks noChangeArrowheads="1"/>
          </p:cNvSpPr>
          <p:nvPr/>
        </p:nvSpPr>
        <p:spPr bwMode="auto">
          <a:xfrm>
            <a:off x="5929313" y="4357688"/>
            <a:ext cx="177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Я-концепция</a:t>
            </a:r>
            <a:endParaRPr lang="ru-RU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8"/>
          <p:cNvSpPr>
            <a:spLocks noChangeArrowheads="1"/>
          </p:cNvSpPr>
          <p:nvPr/>
        </p:nvSpPr>
        <p:spPr bwMode="auto">
          <a:xfrm>
            <a:off x="214313" y="0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 algn="ctr" eaLnBrk="0" hangingPunct="0"/>
            <a:r>
              <a:rPr lang="ru-RU" sz="2400" b="1">
                <a:solidFill>
                  <a:srgbClr val="742217"/>
                </a:solidFill>
                <a:cs typeface="Times New Roman" pitchFamily="18" charset="0"/>
              </a:rPr>
              <a:t>Отличительные особенности урока личностно-ориентированного развивающего обучения и традиционного урока.</a:t>
            </a:r>
            <a:endParaRPr lang="ru-RU" sz="2400" b="1">
              <a:solidFill>
                <a:srgbClr val="742217"/>
              </a:solidFill>
            </a:endParaRPr>
          </a:p>
        </p:txBody>
      </p:sp>
      <p:graphicFrame>
        <p:nvGraphicFramePr>
          <p:cNvPr id="37148" name="Group 284"/>
          <p:cNvGraphicFramePr>
            <a:graphicFrameLocks noGrp="1"/>
          </p:cNvGraphicFramePr>
          <p:nvPr/>
        </p:nvGraphicFramePr>
        <p:xfrm>
          <a:off x="468313" y="1125538"/>
          <a:ext cx="7991475" cy="4967287"/>
        </p:xfrm>
        <a:graphic>
          <a:graphicData uri="http://schemas.openxmlformats.org/drawingml/2006/table">
            <a:tbl>
              <a:tblPr/>
              <a:tblGrid>
                <a:gridCol w="3948112"/>
                <a:gridCol w="4043363"/>
              </a:tblGrid>
              <a:tr h="574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Традиционное обучение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Личностно-ориентированный подход в современной системе обучения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 на коллективную и фронтальную работу учеников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 на самостоятельную работу, собственные открытия учащегося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группами различной успеваемости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каждым учеником, выявление и учёт его склонностей и предпочтений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Используется дидактический материал, рассчитанный на определённый объём знаний “среднего ученика”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Используется дидактический материал, соответствующий успеваемости и способностям того или иного ученика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Устанавливается одинаковый для всех учащихся объём знаний и подбирается связанный с ним учебный материал.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Устанавливается объём знаний для каждого ученика с учётом его индивидуальных способностей и подбирается соответствующий учебный материал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задания следуют от простого к сложному и делятся на определённые группы сложности.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Сложность учебного материала выбирается учеником и варьируется учителем.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29" name="Group 117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618966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315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Стимулируется активность класса (как группы)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Стимулируется активность каждого ученика с учётом его возможностей и индивидуальных склонностей.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2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планирует индивидуальную или групповую работу учеников.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предоставляет возможность выбора групповой или только собственной работы.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36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задаёт для изучения общие для всех темы.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 согласуются с познавательными особенностями учащегося.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36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новых знаний только преподавателем.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новых знаний при совместной деятельности учителя и учащихся.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2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ответа учащегося только учителем.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Сначала оценка ответа самим учащимся, потом учителем.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315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только количественных способов оценки знаний (баллы, %).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количественных и качественных способов оценки и результатов познания.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36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объёма, сложности и формы домашнего задания учителем.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выбора учащимся объёма, сложности и формы домашнего задания.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557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не интересуют стратегии познания учащихся, а важны исключительно конечные или промежуточные результаты обучения.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помогает учащимся осознать их познавательные стратегии, организует их обсуждение и “обмен” способами познания.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557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педагогом, обладающим собственным обучающим стилем, “маршрута” познания и подстройка учащегося под стиль его работы.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Согласование педагогом собственного обучающего стиля с познавательными предпочтениями и стилем учебной работы учащихся.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313" y="642938"/>
            <a:ext cx="71437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Педагогические технологии на основе личностно-ориентированного подхода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85813" y="1428750"/>
            <a:ext cx="8001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solidFill>
                  <a:srgbClr val="644646"/>
                </a:solidFill>
                <a:latin typeface="Calibri" pitchFamily="34" charset="0"/>
                <a:cs typeface="Times New Roman" pitchFamily="18" charset="0"/>
              </a:rPr>
              <a:t>игровые технологии;</a:t>
            </a:r>
            <a:endParaRPr lang="ru-RU" sz="3200" b="1">
              <a:solidFill>
                <a:srgbClr val="644646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solidFill>
                  <a:srgbClr val="644646"/>
                </a:solidFill>
                <a:latin typeface="Calibri" pitchFamily="34" charset="0"/>
                <a:cs typeface="Times New Roman" pitchFamily="18" charset="0"/>
              </a:rPr>
              <a:t>проблемное обучение;</a:t>
            </a:r>
            <a:endParaRPr lang="ru-RU" sz="3200" b="1">
              <a:solidFill>
                <a:srgbClr val="644646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solidFill>
                  <a:srgbClr val="644646"/>
                </a:solidFill>
                <a:latin typeface="Calibri" pitchFamily="34" charset="0"/>
                <a:cs typeface="Times New Roman" pitchFamily="18" charset="0"/>
              </a:rPr>
              <a:t>технологии разноуровневого обучения;</a:t>
            </a:r>
            <a:endParaRPr lang="ru-RU" sz="3200" b="1">
              <a:solidFill>
                <a:srgbClr val="644646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solidFill>
                  <a:srgbClr val="644646"/>
                </a:solidFill>
                <a:latin typeface="Calibri" pitchFamily="34" charset="0"/>
                <a:cs typeface="Times New Roman" pitchFamily="18" charset="0"/>
              </a:rPr>
              <a:t>технология исследовательского обучения;</a:t>
            </a:r>
            <a:endParaRPr lang="ru-RU" sz="3200" b="1">
              <a:solidFill>
                <a:srgbClr val="644646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>
                <a:solidFill>
                  <a:srgbClr val="644646"/>
                </a:solidFill>
                <a:latin typeface="Calibri" pitchFamily="34" charset="0"/>
                <a:cs typeface="Times New Roman" pitchFamily="18" charset="0"/>
              </a:rPr>
              <a:t>технология индивидуального обучения (индивидуальный подход, индивидуализация обучения, метод проектов).</a:t>
            </a:r>
            <a:endParaRPr lang="ru-RU" sz="3200" b="1">
              <a:solidFill>
                <a:srgbClr val="64464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85813" y="642938"/>
            <a:ext cx="7929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2400" b="1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Основные требования к организации  личностно-ориентированого процесса обучения: </a:t>
            </a:r>
            <a:endParaRPr lang="ru-RU" sz="2400" b="1">
              <a:solidFill>
                <a:srgbClr val="742217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313" y="1595438"/>
            <a:ext cx="8572500" cy="4770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учебный материал  должен обеспечивать выявление содержания субъектного опыта ученика, включая опыт его предшествующего обучения;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изложение знаний в учебнике (учителем) должно быть направлено не только  на преобразование личного опыта каждого ученика;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в ходе обучения необходимо постоянное согласование опыта ученика с научным содержанием задаваемых знаний;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активное стимулирование ученика к самоценной образовательной деятельности должно обеспечивать ему возможность самообразования, саморазвития, самовыражения.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учебный материал должен быть организован таким образом, чтобы ученик имел возможность выбора при выполнении заданий, решении задач;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необходимо стимулировать учащихся к самостоятельному выбору и использованию наиболее значимых для них способов проработки учебного материала;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при введении знаний о приемах выполнения учебных действий необходимо выделять общелогические и специфические предметные приемы учебной работы с учетом их функций в личностном развитии;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необходимо обеспечивать контроль и оценку не только результата, но главным образом процесса учения;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  <a:p>
            <a:pPr indent="450850" eaLnBrk="0" hangingPunct="0">
              <a:defRPr/>
            </a:pPr>
            <a:r>
              <a:rPr lang="ru-RU" sz="1600" b="1">
                <a:solidFill>
                  <a:srgbClr val="704A3D"/>
                </a:solidFill>
                <a:latin typeface="Calibri" pitchFamily="34" charset="0"/>
                <a:cs typeface="Times New Roman" pitchFamily="18" charset="0"/>
              </a:rPr>
              <a:t>• образовательный процесс должен обеспечивать построение, реализацию, рефлексию, оценку учения как субъектной деятельности. </a:t>
            </a:r>
            <a:endParaRPr lang="ru-RU" sz="1600" b="1">
              <a:solidFill>
                <a:srgbClr val="704A3D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357313" y="1785938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2400" b="1">
                <a:solidFill>
                  <a:srgbClr val="742217"/>
                </a:solidFill>
                <a:cs typeface="Times New Roman" pitchFamily="18" charset="0"/>
              </a:rPr>
              <a:t>Практикум «подход в обучении математики  с учётом психофизиологических особенностей обучающихся».</a:t>
            </a:r>
            <a:endParaRPr lang="ru-RU" sz="2400">
              <a:solidFill>
                <a:srgbClr val="742217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428875" y="0"/>
            <a:ext cx="67151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i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«Посредственный учитель излагает. Хороший учитель объясняет. Выдающийся учитель показывает. Великий учитель вдохновляет». </a:t>
            </a:r>
          </a:p>
          <a:p>
            <a:pPr algn="r" eaLnBrk="0" hangingPunct="0"/>
            <a:r>
              <a:rPr lang="ru-RU" sz="1400">
                <a:solidFill>
                  <a:srgbClr val="C00000"/>
                </a:solidFill>
              </a:rPr>
              <a:t>Уильям Уорд</a:t>
            </a:r>
            <a:endParaRPr lang="ru-RU" sz="1400" i="1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algn="r" eaLnBrk="0" hangingPunct="0"/>
            <a:endParaRPr lang="ru-RU" i="1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i="1">
              <a:solidFill>
                <a:srgbClr val="C00000"/>
              </a:solidFill>
            </a:endParaRPr>
          </a:p>
        </p:txBody>
      </p:sp>
      <p:pic>
        <p:nvPicPr>
          <p:cNvPr id="14340" name="Picture 4" descr="https://citaty.info/files/portraits/63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1500198" cy="1665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0" y="3000375"/>
            <a:ext cx="5500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Хоть выйди ты не в белый свет,</a:t>
            </a:r>
            <a:endParaRPr lang="ru-RU" sz="2400" b="1" i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 поле за околицей, </a:t>
            </a:r>
            <a:r>
              <a:rPr lang="ru-RU" sz="2400" b="1" i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—</a:t>
            </a:r>
            <a:endParaRPr lang="ru-RU" sz="2400" b="1" i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 идешь за кем-то вслед,</a:t>
            </a:r>
            <a:endParaRPr lang="ru-RU" sz="2400" b="1" i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не запомнится.</a:t>
            </a:r>
            <a:endParaRPr lang="ru-RU" sz="2400" b="1" i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Зато, куда б ты ни попал</a:t>
            </a:r>
            <a:endParaRPr lang="ru-RU" sz="2400" b="1" i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 какой распутице,</a:t>
            </a:r>
            <a:endParaRPr lang="ru-RU" sz="2400" b="1" i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та, что сам искал,</a:t>
            </a:r>
            <a:endParaRPr lang="ru-RU" sz="2400" b="1" i="1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Вовек не позабудется.</a:t>
            </a:r>
            <a:endParaRPr lang="ru-RU" sz="24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813" y="285750"/>
            <a:ext cx="7786687" cy="3046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sz="240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Для отработки навыков построения точек на координатной плоскости по их координатам на уроках математики в 6 классе использую «Конкурс художников». На доске или на слайдах записываются координаты точек. Если на координатной плоскости каждую точку соединить последовательно с предыдущим отрезком, то получится определённый рисунок.</a:t>
            </a:r>
            <a:endParaRPr lang="ru-RU" sz="12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 b="1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Ласточка</a:t>
            </a:r>
            <a:endParaRPr lang="ru-RU" sz="12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(-5; 4), (-7; 4), (-9; 6), (-11; 6), (-12; 5), (-14; 5), (-12; 4), (-14; 3), (-12; 3), (-11; 2), (-10; 2),</a:t>
            </a:r>
            <a:endParaRPr lang="ru-RU" sz="12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(-9; 1), (-9; 0), (-8; -2), (0; -3), (3; -2), (19; -2), (4; 0), (19; 4), (4; 2), (2; 3), (6; 9), (10; 11), (3; 11), (1; 10), (-5; 4), глаз (-10,5; 4,5).</a:t>
            </a:r>
            <a:endParaRPr lang="ru-RU" sz="12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 b="1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Утка</a:t>
            </a:r>
            <a:endParaRPr lang="ru-RU" sz="12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(3; 0), (1; 2), (-1; 2), (3; 5), (1; 8), (-3; 7), (-5; 8), (-3; 4), (-6; 3), (-3; 3), (-5; 2),(-5; -2), (-2; -3), (-4; -4),</a:t>
            </a:r>
            <a:endParaRPr lang="ru-RU" sz="12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(1; -4), (3; -3), (6; 1), (3; 0) и (-1; 5).</a:t>
            </a:r>
            <a:endParaRPr lang="ru-RU">
              <a:solidFill>
                <a:srgbClr val="742217"/>
              </a:solidFill>
              <a:latin typeface="Arial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28688" y="3857625"/>
            <a:ext cx="7000875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Проблемное обучение</a:t>
            </a:r>
            <a:endParaRPr lang="ru-RU" sz="240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На уроках  геометрии в 7 классе  применяются следующие задания: найти площади данных фигур (квадрат, прямоугольник, треугольник,  круг). Учащиеся сталкиваются с проблемой – не знают, как найти площадь круга. Формулируем тему урока: Площадь круга. Ставим цель: научиться находить площадь круга.</a:t>
            </a:r>
            <a:endParaRPr lang="ru-RU">
              <a:solidFill>
                <a:srgbClr val="742217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357313" y="0"/>
            <a:ext cx="551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Технологии разноуровневого обучения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85813" y="714375"/>
            <a:ext cx="7929562" cy="206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tabLst>
                <a:tab pos="180975" algn="l"/>
              </a:tabLst>
              <a:defRPr/>
            </a:pPr>
            <a:r>
              <a:rPr lang="ru-RU" sz="16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Цель технологии разноуровнего обучения: </a:t>
            </a:r>
            <a:r>
              <a:rPr lang="ru-RU" sz="1600" i="1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обеспечить усвоение</a:t>
            </a:r>
            <a:r>
              <a:rPr lang="ru-RU" sz="16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 </a:t>
            </a:r>
            <a:r>
              <a:rPr lang="ru-RU" sz="1600" i="1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учебного материала каждым учеником в зоне его ближайшего развития на основе особенностей его субъективного опыта. На помощь приходят  карточки.</a:t>
            </a:r>
            <a:endParaRPr lang="ru-RU" sz="16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tabLst>
                <a:tab pos="180975" algn="l"/>
              </a:tabLst>
              <a:defRPr/>
            </a:pPr>
            <a:r>
              <a:rPr lang="ru-RU" sz="1600">
                <a:solidFill>
                  <a:srgbClr val="742217"/>
                </a:solidFill>
                <a:latin typeface="Arial" charset="0"/>
                <a:cs typeface="Times New Roman" pitchFamily="18" charset="0"/>
              </a:rPr>
              <a:t>Обучающая карточка состоит из чередования трех блоков:</a:t>
            </a:r>
          </a:p>
          <a:p>
            <a:pPr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ru-RU" sz="1600">
                <a:solidFill>
                  <a:srgbClr val="7422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опорная формула;</a:t>
            </a:r>
            <a:endParaRPr lang="ru-RU" sz="16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ru-RU" sz="1600">
                <a:solidFill>
                  <a:srgbClr val="742217"/>
                </a:solidFill>
                <a:latin typeface="Times New Roman" pitchFamily="18" charset="0"/>
                <a:cs typeface="Calibri" pitchFamily="34" charset="0"/>
              </a:rPr>
              <a:t>решенные примеры;</a:t>
            </a:r>
            <a:endParaRPr lang="ru-RU" sz="16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ru-RU" sz="1600">
                <a:solidFill>
                  <a:srgbClr val="742217"/>
                </a:solidFill>
                <a:latin typeface="Times New Roman" pitchFamily="18" charset="0"/>
                <a:cs typeface="Calibri" pitchFamily="34" charset="0"/>
              </a:rPr>
              <a:t>реши сам по образцу</a:t>
            </a:r>
            <a:endParaRPr lang="ru-RU" sz="1600">
              <a:solidFill>
                <a:srgbClr val="742217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ru-RU" sz="1600">
                <a:solidFill>
                  <a:srgbClr val="742217"/>
                </a:solidFill>
                <a:latin typeface="Times New Roman" pitchFamily="18" charset="0"/>
                <a:cs typeface="Calibri" pitchFamily="34" charset="0"/>
              </a:rPr>
              <a:t>реши самостоятельно</a:t>
            </a:r>
            <a:endParaRPr lang="ru-RU" sz="1600">
              <a:solidFill>
                <a:srgbClr val="742217"/>
              </a:solidFill>
              <a:latin typeface="Arial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973263"/>
            <a:ext cx="5705475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4357688"/>
          <a:ext cx="7072312" cy="1717675"/>
        </p:xfrm>
        <a:graphic>
          <a:graphicData uri="http://schemas.openxmlformats.org/drawingml/2006/table">
            <a:tbl>
              <a:tblPr/>
              <a:tblGrid>
                <a:gridCol w="1768090"/>
                <a:gridCol w="1768091"/>
                <a:gridCol w="1768090"/>
                <a:gridCol w="176809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Зеленый треугольник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(остроугольный)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Оранжевый треугольник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(тупоугольный)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Синий треугольник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(прямоугольный)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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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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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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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4" name="Rectangle 1"/>
          <p:cNvSpPr>
            <a:spLocks noChangeArrowheads="1"/>
          </p:cNvSpPr>
          <p:nvPr/>
        </p:nvSpPr>
        <p:spPr bwMode="auto">
          <a:xfrm>
            <a:off x="571500" y="2214563"/>
            <a:ext cx="8001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Пример из геометрии 7 класса при изучении темы «Сумма углов треугольника» Предлагаю провести два исследования:</a:t>
            </a:r>
            <a:endParaRPr lang="ru-RU" sz="1600">
              <a:solidFill>
                <a:srgbClr val="742217"/>
              </a:solidFill>
            </a:endParaRPr>
          </a:p>
          <a:p>
            <a:pPr lvl="1" eaLnBrk="0" hangingPunct="0"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Найти с помощью транспортира сумму углов трех разных треугольников( тупоугольный, прямоугольный, остроугольный) результат оформить в виде таблицы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2. Возьмите бумажный треугольник, лежащий у каждого на парте.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 Оторвите у него углы.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Приложите их друг к другу так, чтобы они имели общую вершину.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Выдвинете гипотезу: Чему равна сумма углов треугольника?</a:t>
            </a:r>
            <a:endParaRPr lang="ru-RU" sz="1600">
              <a:solidFill>
                <a:srgbClr val="742217"/>
              </a:solidFill>
            </a:endParaRPr>
          </a:p>
        </p:txBody>
      </p:sp>
      <p:sp>
        <p:nvSpPr>
          <p:cNvPr id="20515" name="Rectangle 3"/>
          <p:cNvSpPr>
            <a:spLocks noChangeArrowheads="1"/>
          </p:cNvSpPr>
          <p:nvPr/>
        </p:nvSpPr>
        <p:spPr bwMode="auto">
          <a:xfrm>
            <a:off x="1357313" y="214313"/>
            <a:ext cx="6719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Технология исследовательского обучения</a:t>
            </a:r>
            <a:endParaRPr lang="ru-RU" sz="24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0516" name="Rectangle 4"/>
          <p:cNvSpPr>
            <a:spLocks noChangeArrowheads="1"/>
          </p:cNvSpPr>
          <p:nvPr/>
        </p:nvSpPr>
        <p:spPr bwMode="auto">
          <a:xfrm>
            <a:off x="500063" y="714375"/>
            <a:ext cx="8215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cs typeface="Times New Roman" pitchFamily="18" charset="0"/>
              </a:rPr>
              <a:t>Этот метод предполагает использование цепи последовательных приемов: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создание проблемной ситуации;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организация коллективного обсуждения возможных подходов к ее разрешению;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выбор рационального способа решения проблемы;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обобщение полученных результатов;</a:t>
            </a:r>
            <a:endParaRPr lang="ru-RU" sz="1600">
              <a:solidFill>
                <a:srgbClr val="742217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формирование выводов.</a:t>
            </a:r>
            <a:endParaRPr lang="ru-RU" sz="1600">
              <a:solidFill>
                <a:srgbClr val="742217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1071563" y="571500"/>
            <a:ext cx="735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Технология индивидуального обучения (индивидуальный подход, индивидуализация обучения, метод проектов).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785813" y="1928813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solidFill>
                  <a:srgbClr val="855D5D"/>
                </a:solidFill>
                <a:latin typeface="Times New Roman" pitchFamily="18" charset="0"/>
                <a:cs typeface="Times New Roman" pitchFamily="18" charset="0"/>
              </a:rPr>
              <a:t>Несколько последних лет применяю этот метод на уроках геометрии в 8 классе  при изучении темы Теорема Пифагора. Дети самостоятельно выбирают  тему исследования. </a:t>
            </a:r>
            <a:endParaRPr lang="ru-RU">
              <a:solidFill>
                <a:srgbClr val="855D5D"/>
              </a:solidFill>
            </a:endParaRPr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857250" y="3106738"/>
          <a:ext cx="2643188" cy="1982787"/>
        </p:xfrm>
        <a:graphic>
          <a:graphicData uri="http://schemas.openxmlformats.org/presentationml/2006/ole">
            <p:oleObj spid="_x0000_s1026" name="Слайд" r:id="rId3" imgW="4570586" imgH="3427608" progId="PowerPoint.Slide.12">
              <p:embed/>
            </p:oleObj>
          </a:graphicData>
        </a:graphic>
      </p:graphicFrame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3143250" y="2786063"/>
          <a:ext cx="2714625" cy="2038350"/>
        </p:xfrm>
        <a:graphic>
          <a:graphicData uri="http://schemas.openxmlformats.org/presentationml/2006/ole">
            <p:oleObj spid="_x0000_s1027" name="Слайд" r:id="rId4" imgW="4570586" imgH="3427608" progId="PowerPoint.Slide.12">
              <p:embed/>
            </p:oleObj>
          </a:graphicData>
        </a:graphic>
      </p:graphicFrame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5643563" y="3071813"/>
          <a:ext cx="2571750" cy="1949450"/>
        </p:xfrm>
        <a:graphic>
          <a:graphicData uri="http://schemas.openxmlformats.org/presentationml/2006/ole">
            <p:oleObj spid="_x0000_s1028" name="Слайд" r:id="rId5" imgW="4570586" imgH="3427608" progId="PowerPoint.Slide.12">
              <p:embed/>
            </p:oleObj>
          </a:graphicData>
        </a:graphic>
      </p:graphicFrame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9" name="Object 9"/>
          <p:cNvGraphicFramePr>
            <a:graphicFrameLocks noChangeAspect="1"/>
          </p:cNvGraphicFramePr>
          <p:nvPr/>
        </p:nvGraphicFramePr>
        <p:xfrm>
          <a:off x="2214563" y="4714875"/>
          <a:ext cx="2563812" cy="1928813"/>
        </p:xfrm>
        <a:graphic>
          <a:graphicData uri="http://schemas.openxmlformats.org/presentationml/2006/ole">
            <p:oleObj spid="_x0000_s1029" name="Слайд" r:id="rId6" imgW="4570586" imgH="3427608" progId="PowerPoint.Slide.12">
              <p:embed/>
            </p:oleObj>
          </a:graphicData>
        </a:graphic>
      </p:graphicFrame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0" name="Object 11"/>
          <p:cNvGraphicFramePr>
            <a:graphicFrameLocks noChangeAspect="1"/>
          </p:cNvGraphicFramePr>
          <p:nvPr/>
        </p:nvGraphicFramePr>
        <p:xfrm>
          <a:off x="4929188" y="4786313"/>
          <a:ext cx="2500312" cy="1874837"/>
        </p:xfrm>
        <a:graphic>
          <a:graphicData uri="http://schemas.openxmlformats.org/presentationml/2006/ole">
            <p:oleObj spid="_x0000_s1030" name="Слайд" r:id="rId7" imgW="4570586" imgH="342760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img.weiku.com/a/003/360/PE_knotted_netting_619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6268" y="1259220"/>
            <a:ext cx="544744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4213" y="685800"/>
            <a:ext cx="803116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i="1">
                <a:solidFill>
                  <a:srgbClr val="FF0000"/>
                </a:solidFill>
                <a:latin typeface="Segoe Print" pitchFamily="2" charset="0"/>
              </a:rPr>
              <a:t>                                          - </a:t>
            </a:r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Видишь – вот нить. Незатейливая вещь, не так ли?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-Так.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- А вот обычный узел. Ты ведь уже видел такие?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- Да.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- А теперь мы перевяжем нити узлами - вот так. 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И  получилась сеть. С ней мы можем ловить рыбу                                                                                                                     или придумать что-то еще. Видишь, какая польза      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  только от того, что каждая нить не сама по себе?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 - Да.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 Все приемы , которые мы используем на уроках –  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 сеть. Они поддерживают друг друга, складываясь в   </a:t>
            </a:r>
          </a:p>
          <a:p>
            <a:pPr algn="r"/>
            <a:r>
              <a:rPr lang="ru-RU" b="1" i="1">
                <a:solidFill>
                  <a:srgbClr val="FF0000"/>
                </a:solidFill>
                <a:latin typeface="Segoe Print" pitchFamily="2" charset="0"/>
              </a:rPr>
              <a:t>                                           нечто целое, в систему</a:t>
            </a:r>
            <a:r>
              <a:rPr lang="ru-RU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000375" y="500063"/>
            <a:ext cx="258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 eaLnBrk="0" hangingPunct="0"/>
            <a:r>
              <a:rPr lang="ru-RU" sz="24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Заключение.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28688" y="1285875"/>
            <a:ext cx="7929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2000" b="1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Моя практика показала, что организация личностно ориентированных уроков приводит к  заметным результатам, так как:</a:t>
            </a:r>
            <a:endParaRPr lang="ru-RU" sz="2000" b="1">
              <a:solidFill>
                <a:srgbClr val="742217"/>
              </a:solidFill>
            </a:endParaRPr>
          </a:p>
          <a:p>
            <a:pPr indent="450850" eaLnBrk="0" hangingPunct="0"/>
            <a:r>
              <a:rPr lang="ru-RU" sz="2000" b="1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- такое построение уроков позволяет учащимся осознать способы получения знаний;</a:t>
            </a:r>
            <a:endParaRPr lang="ru-RU" sz="2000" b="1">
              <a:solidFill>
                <a:srgbClr val="742217"/>
              </a:solidFill>
            </a:endParaRPr>
          </a:p>
          <a:p>
            <a:pPr indent="450850" eaLnBrk="0" hangingPunct="0"/>
            <a:r>
              <a:rPr lang="ru-RU" sz="2000" b="1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- ученик становится субъектом учебной деятельности, приобретая главное умение – умение самостоятельно учиться;</a:t>
            </a:r>
            <a:endParaRPr lang="ru-RU" sz="2000" b="1">
              <a:solidFill>
                <a:srgbClr val="742217"/>
              </a:solidFill>
            </a:endParaRPr>
          </a:p>
          <a:p>
            <a:pPr indent="450850" eaLnBrk="0" hangingPunct="0"/>
            <a:r>
              <a:rPr lang="ru-RU" sz="2000" b="1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-  урок развивает умения учащихся по постановке цели, прогнозированию предстоящей деятельности, самоконтроля и самооценки, рефлексии;</a:t>
            </a:r>
            <a:endParaRPr lang="ru-RU" sz="2000" b="1">
              <a:solidFill>
                <a:srgbClr val="742217"/>
              </a:solidFill>
            </a:endParaRPr>
          </a:p>
          <a:p>
            <a:pPr indent="450850" eaLnBrk="0" hangingPunct="0"/>
            <a:r>
              <a:rPr lang="ru-RU" sz="2000" b="1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-  класс формируется как учебное сообщество, способное и склонное ставить учебную проблему, искать пути её решения;</a:t>
            </a:r>
            <a:endParaRPr lang="ru-RU" sz="2000" b="1">
              <a:solidFill>
                <a:srgbClr val="742217"/>
              </a:solidFill>
            </a:endParaRPr>
          </a:p>
          <a:p>
            <a:pPr indent="450850" eaLnBrk="0" hangingPunct="0"/>
            <a:r>
              <a:rPr lang="ru-RU" sz="2000" b="1">
                <a:solidFill>
                  <a:srgbClr val="742217"/>
                </a:solidFill>
                <a:latin typeface="Calibri" pitchFamily="34" charset="0"/>
                <a:cs typeface="Times New Roman" pitchFamily="18" charset="0"/>
              </a:rPr>
              <a:t>-   такое построение уроков  обеспечивает преемственность начальным общим и основным общим образованием.</a:t>
            </a:r>
            <a:endParaRPr lang="ru-RU" sz="2000" b="1">
              <a:solidFill>
                <a:srgbClr val="74221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313" y="1130300"/>
            <a:ext cx="8715375" cy="4892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ctr" eaLnBrk="0" hangingPunct="0">
              <a:tabLst>
                <a:tab pos="269875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Список литературы:</a:t>
            </a:r>
            <a:endParaRPr lang="ru-RU" sz="2400" dirty="0">
              <a:solidFill>
                <a:srgbClr val="C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450850">
              <a:tabLst>
                <a:tab pos="269875" algn="l"/>
              </a:tabLst>
              <a:defRPr/>
            </a:pP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1. </a:t>
            </a:r>
            <a:r>
              <a:rPr lang="ru-RU" dirty="0" err="1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Якиманская</a:t>
            </a: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 И.С. Развивающее обучение.- М.: Педагогика, 1979. – 144с. – (Воспитание и </a:t>
            </a:r>
            <a:r>
              <a:rPr lang="ru-RU" dirty="0" err="1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обуче-ние</a:t>
            </a: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. Б-ка учителя).</a:t>
            </a:r>
          </a:p>
          <a:p>
            <a:pPr indent="450850">
              <a:tabLst>
                <a:tab pos="269875" algn="l"/>
              </a:tabLst>
              <a:defRPr/>
            </a:pP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2. </a:t>
            </a:r>
            <a:r>
              <a:rPr lang="ru-RU" dirty="0" err="1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Якиманская</a:t>
            </a: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 И.С. Личностно ориентированное обучение в современной школе /М.: Сентябрь, 1996 – 96с.</a:t>
            </a:r>
          </a:p>
          <a:p>
            <a:pPr indent="450850">
              <a:tabLst>
                <a:tab pos="269875" algn="l"/>
              </a:tabLst>
              <a:defRPr/>
            </a:pP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3.  Разработка технологии личностно-ориентированного обучения //Вопросы психологии, 1995.,- №2. – с.13-21.</a:t>
            </a:r>
          </a:p>
          <a:p>
            <a:pPr indent="450850">
              <a:tabLst>
                <a:tab pos="269875" algn="l"/>
              </a:tabLst>
              <a:defRPr/>
            </a:pP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4.  </a:t>
            </a:r>
            <a:r>
              <a:rPr lang="ru-RU" dirty="0" err="1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Якиманская</a:t>
            </a: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 И.С. Технология личностно-ориентированного образования. М., 2000</a:t>
            </a:r>
          </a:p>
          <a:p>
            <a:pPr indent="450850">
              <a:tabLst>
                <a:tab pos="269875" algn="l"/>
              </a:tabLst>
              <a:defRPr/>
            </a:pP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5.Денисова Г.В.  Личностно - ориентированное обучение   в рамках реализации ФГОС. 2017 </a:t>
            </a:r>
          </a:p>
          <a:p>
            <a:pPr indent="450850">
              <a:tabLst>
                <a:tab pos="269875" algn="l"/>
              </a:tabLst>
              <a:defRPr/>
            </a:pP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6.Буйлова Л.Н., </a:t>
            </a:r>
            <a:r>
              <a:rPr lang="ru-RU" dirty="0" err="1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Клёнова</a:t>
            </a: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 Н.В. Как организовать дополнительное образование детей в школе? Практическое пособие. – М.: АРКТИ, 2005.</a:t>
            </a:r>
          </a:p>
          <a:p>
            <a:pPr indent="450850">
              <a:tabLst>
                <a:tab pos="269875" algn="l"/>
              </a:tabLst>
              <a:defRPr/>
            </a:pP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7.Гизбург Ф. Заповеди педагогического общения//Воспитание школьников, 2003 – № 4.</a:t>
            </a:r>
          </a:p>
          <a:p>
            <a:pPr indent="450850">
              <a:tabLst>
                <a:tab pos="269875" algn="l"/>
              </a:tabLst>
              <a:defRPr/>
            </a:pP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8. Эффективный учитель/авт.-сост. О.М. </a:t>
            </a:r>
            <a:r>
              <a:rPr lang="ru-RU" dirty="0" err="1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Ольшевская</a:t>
            </a: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. – Минск: </a:t>
            </a:r>
            <a:r>
              <a:rPr lang="ru-RU" dirty="0" err="1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Красико-Принт</a:t>
            </a:r>
            <a:r>
              <a:rPr lang="ru-RU" dirty="0">
                <a:solidFill>
                  <a:srgbClr val="742217"/>
                </a:solidFill>
                <a:latin typeface="Arial" charset="0"/>
                <a:ea typeface="Times New Roman" pitchFamily="18" charset="0"/>
                <a:cs typeface="Arial" charset="0"/>
              </a:rPr>
              <a:t>, 2010.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428750" y="1500188"/>
            <a:ext cx="7000875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DF6C5D"/>
                </a:solidFill>
                <a:cs typeface="Times New Roman" pitchFamily="18" charset="0"/>
              </a:rPr>
              <a:t>План семинара:</a:t>
            </a:r>
          </a:p>
          <a:p>
            <a:pPr eaLnBrk="0" hangingPunct="0"/>
            <a:r>
              <a:rPr lang="ru-RU" sz="2400" b="1">
                <a:solidFill>
                  <a:srgbClr val="855D5D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>
                <a:solidFill>
                  <a:srgbClr val="855D5D"/>
                </a:solidFill>
                <a:ea typeface="Times New Roman" pitchFamily="18" charset="0"/>
                <a:cs typeface="Arial" charset="0"/>
              </a:rPr>
              <a:t>Введение.</a:t>
            </a:r>
            <a:endParaRPr lang="ru-RU" sz="2400" b="1">
              <a:solidFill>
                <a:srgbClr val="855D5D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>
                <a:solidFill>
                  <a:srgbClr val="855D5D"/>
                </a:solidFill>
                <a:cs typeface="Times New Roman" pitchFamily="18" charset="0"/>
              </a:rPr>
              <a:t>2. История становления  личностно-ориентированного развивающего обучения.</a:t>
            </a:r>
          </a:p>
          <a:p>
            <a:pPr eaLnBrk="0" hangingPunct="0"/>
            <a:r>
              <a:rPr lang="ru-RU" sz="2400" b="1">
                <a:solidFill>
                  <a:srgbClr val="855D5D"/>
                </a:solidFill>
                <a:cs typeface="Times New Roman" pitchFamily="18" charset="0"/>
              </a:rPr>
              <a:t>3.Технология личностно-ориентированного развивающего обучения.</a:t>
            </a:r>
          </a:p>
          <a:p>
            <a:pPr eaLnBrk="0" hangingPunct="0"/>
            <a:r>
              <a:rPr lang="ru-RU" sz="2400" b="1">
                <a:solidFill>
                  <a:srgbClr val="855D5D"/>
                </a:solidFill>
                <a:cs typeface="Times New Roman" pitchFamily="18" charset="0"/>
              </a:rPr>
              <a:t>4. Практикум «Дифференцированный подход в обучении математики  с учётом психофизиологических особенностей обучающихся».</a:t>
            </a:r>
          </a:p>
          <a:p>
            <a:pPr eaLnBrk="0" hangingPunct="0"/>
            <a:r>
              <a:rPr lang="ru-RU" sz="2400" b="1">
                <a:solidFill>
                  <a:srgbClr val="855D5D"/>
                </a:solidFill>
                <a:cs typeface="Times New Roman" pitchFamily="18" charset="0"/>
              </a:rPr>
              <a:t>5.Заключение.</a:t>
            </a:r>
          </a:p>
          <a:p>
            <a:pPr eaLnBrk="0" hangingPunct="0"/>
            <a:r>
              <a:rPr lang="ru-RU" sz="2400" b="1">
                <a:solidFill>
                  <a:srgbClr val="855D5D"/>
                </a:solidFill>
                <a:cs typeface="Times New Roman" pitchFamily="18" charset="0"/>
              </a:rPr>
              <a:t>6.Список литературы.</a:t>
            </a:r>
            <a:endParaRPr lang="ru-RU" sz="2400" b="1">
              <a:solidFill>
                <a:srgbClr val="855D5D"/>
              </a:solidFill>
            </a:endParaRPr>
          </a:p>
        </p:txBody>
      </p:sp>
      <p:pic>
        <p:nvPicPr>
          <p:cNvPr id="3" name="Picture 3" descr="http://tatmuseum.ru/wp-content/uploads/2014/12/%D0%A2.%D0%9B.-%D0%A2%D0%BE%D0%BB%D1%81%D1%82%D0%B0%D1%8F-%D0%A1%D1%83%D1%85%D0%BE%D1%82%D0%B8%D0%BD%D0%B0.-%D0%9F%D0%BE%D1%80%D1%82%D1%80%D0%B5%D1%82-%D0%A2%D0%BE%D0%BB%D1%81%D1%82%D0%BE%D0%B3%D0%BE-%D0%B2-%D0%BA%D1%80%D0%B5%D1%81%D0%BB%D0%B5-%D1%81-%D0%BA%D0%BD%D0%B8%D0%B3%D0%BE%D0%B9-%D0%B2-%D1%80%D1%83%D0%BA%D0%B5.-1891-%D0%B3.-%D0%9A%D0%BE%D0%BF%D0%B8%D1%8F-%D1%81-%D0%BE%D1%80%D0%B8%D0%B3%D0%B8%D0%BD%D0%B0%D0%BB%D0%B0-%D0%98.%D0%95.-%D0%A0%D0%B5%D0%BF%D0%B8%D0%BD%D0%B0.-1887-%D0%B3.-%D0%A5%D0%BE%D0%BB%D1%81%D1%82-%D0%BC%D0%B0%D1%81%D0%BB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097522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7313" y="428625"/>
            <a:ext cx="75009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Если ученик в школе не научился сам ничего творить, то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сведений». 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Л.Н. Толстой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14375" y="500063"/>
            <a:ext cx="7715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08050" algn="l"/>
              </a:tabLst>
            </a:pPr>
            <a:r>
              <a:rPr lang="ru-RU" sz="2400" b="1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Личностно-ориентированное обучение – это такое обучение, где во главу угла ставится личность ребёнка, её самобытность, самоценность, где субъектный опыт каждого сначала раскрывается, а затем согласовывается с содержанием образования.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2763838"/>
            <a:ext cx="9144000" cy="4094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eaLnBrk="0" hangingPunct="0">
              <a:defRPr/>
            </a:pPr>
            <a:r>
              <a:rPr lang="ru-RU" sz="2000" dirty="0">
                <a:solidFill>
                  <a:srgbClr val="855D5D"/>
                </a:solidFill>
                <a:latin typeface="Arial" charset="0"/>
                <a:ea typeface="Times New Roman" pitchFamily="18" charset="0"/>
                <a:cs typeface="Arial" charset="0"/>
              </a:rPr>
              <a:t>Цель семинара: обобщить и актуализировать у участников семинара знания о личностно-ориентированном развивающем обучении.</a:t>
            </a:r>
          </a:p>
          <a:p>
            <a:pPr indent="450850" eaLnBrk="0" hangingPunct="0">
              <a:defRPr/>
            </a:pPr>
            <a:r>
              <a:rPr lang="ru-RU" sz="2000" dirty="0">
                <a:solidFill>
                  <a:srgbClr val="855D5D"/>
                </a:solidFill>
                <a:latin typeface="Arial" charset="0"/>
                <a:ea typeface="Times New Roman" pitchFamily="18" charset="0"/>
                <a:cs typeface="Arial" charset="0"/>
              </a:rPr>
              <a:t>Задачи семинара: </a:t>
            </a:r>
          </a:p>
          <a:p>
            <a:pPr indent="450850" eaLnBrk="0" hangingPunct="0"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1.Создать условия для профессионального общения, самореализации и стимулирования роста творческого потенциала педагогов;</a:t>
            </a:r>
          </a:p>
          <a:p>
            <a:pPr indent="450850" eaLnBrk="0" hangingPunct="0"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2.Раскрыть сущность технологии личностно ориентированного обучения.</a:t>
            </a:r>
          </a:p>
          <a:p>
            <a:pPr indent="450850" eaLnBrk="0" hangingPunct="0"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3.Продемонстрировать из опыта работы приемы работы на уроке, направленные на развитие личности обучающихся.</a:t>
            </a:r>
          </a:p>
          <a:p>
            <a:pPr indent="450850" eaLnBrk="0" hangingPunct="0">
              <a:defRPr/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4.Систематизировать  знания педагогов и осмыслить  собственные подходы  по  применению личностно-ориентированного обучения.</a:t>
            </a:r>
          </a:p>
          <a:p>
            <a:pPr indent="450850" eaLnBrk="0" hangingPunct="0">
              <a:defRPr/>
            </a:pPr>
            <a:r>
              <a:rPr lang="ru-RU" sz="2000" dirty="0">
                <a:solidFill>
                  <a:srgbClr val="855D5D"/>
                </a:solidFill>
                <a:latin typeface="Arial" charset="0"/>
                <a:ea typeface="Times New Roman" pitchFamily="18" charset="0"/>
                <a:cs typeface="Arial" charset="0"/>
              </a:rPr>
              <a:t>Целевая аудитория: учителя-предметники  общеобразовательных   учреждений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endParaRPr lang="ru-RU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57250" y="642938"/>
            <a:ext cx="7572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855D5D"/>
                </a:solidFill>
                <a:cs typeface="Times New Roman" pitchFamily="18" charset="0"/>
              </a:rPr>
              <a:t>     Актуальность личностно-ориентированного подхода  объясняется тем, что динамическое развитие российского общества требует формирования ярко индивидуальной, прагматичной, раскрепощенной, независимой личности, способной ориентироваться в быстро изменяющемся социуме.</a:t>
            </a:r>
            <a:endParaRPr lang="ru-RU" sz="1600" b="1">
              <a:solidFill>
                <a:srgbClr val="855D5D"/>
              </a:solidFill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928688" y="2000250"/>
            <a:ext cx="7429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Ещё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середине ХХ века философ и педагог Джон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Дьюи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сказал: «Если мы будем учить сегодня так, как мы учили вчера, мы украдем у детей завтра».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В современном, быстро меняющемся мире от любого человека, который желает стать успешным, требуется мобильность мышления, умение самостоятельно действовать, принимая нестандартные решения.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357313" y="4214813"/>
            <a:ext cx="6786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855D5D"/>
                </a:solidFill>
                <a:latin typeface="Times New Roman" pitchFamily="18" charset="0"/>
                <a:cs typeface="Times New Roman" pitchFamily="18" charset="0"/>
              </a:rPr>
              <a:t>      ФГОС ООО определил цели образования на  современном этапе российского образования.  В нём говорится о  необходимости </a:t>
            </a:r>
            <a:r>
              <a:rPr lang="ru-RU" b="1">
                <a:solidFill>
                  <a:srgbClr val="855D5D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b="1">
                <a:solidFill>
                  <a:srgbClr val="855D5D"/>
                </a:solidFill>
                <a:latin typeface="Times New Roman" pitchFamily="18" charset="0"/>
                <a:cs typeface="Times New Roman" pitchFamily="18" charset="0"/>
              </a:rPr>
              <a:t>ориентации образования не только на усвоение обучающимися определённой суммы знаний, но в первую очередь</a:t>
            </a:r>
            <a:r>
              <a:rPr lang="ru-RU" b="1">
                <a:solidFill>
                  <a:srgbClr val="855D5D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b="1">
                <a:solidFill>
                  <a:srgbClr val="855D5D"/>
                </a:solidFill>
                <a:latin typeface="Times New Roman" pitchFamily="18" charset="0"/>
                <a:cs typeface="Times New Roman" pitchFamily="18" charset="0"/>
              </a:rPr>
              <a:t>на развитие его личности, его познавательных и созидательных способностей</a:t>
            </a:r>
            <a:r>
              <a:rPr lang="ru-RU" b="1">
                <a:solidFill>
                  <a:srgbClr val="855D5D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b="1">
                <a:solidFill>
                  <a:srgbClr val="855D5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>
              <a:solidFill>
                <a:srgbClr val="855D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https://psy.su/mod_files/reg_1/small_img_imgtop_reg_1_74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857364"/>
            <a:ext cx="2476504" cy="309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143000" y="1571625"/>
            <a:ext cx="49291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/>
                </a:solidFill>
              </a:rPr>
              <a:t>Автором данной технологии считают Ирину Сергеевну </a:t>
            </a:r>
            <a:r>
              <a:rPr lang="ru-RU" sz="2000" b="1" dirty="0" err="1">
                <a:solidFill>
                  <a:schemeClr val="accent4"/>
                </a:solidFill>
              </a:rPr>
              <a:t>Якиманскую</a:t>
            </a:r>
            <a:r>
              <a:rPr lang="ru-RU" sz="2000" b="1" dirty="0">
                <a:solidFill>
                  <a:schemeClr val="accent4"/>
                </a:solidFill>
              </a:rPr>
              <a:t>, доктор психологических наук, профессор, действительный член Международной педагогической академии и Нью-Йоркской академии наук, руководитель отдела «Проектирование личностно-ориентированного образования в средней школе» Института педагогических инноваций РАО.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71500" y="428625"/>
            <a:ext cx="857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2800" b="1">
                <a:solidFill>
                  <a:srgbClr val="9E3611"/>
                </a:solidFill>
                <a:latin typeface="Times New Roman" pitchFamily="18" charset="0"/>
                <a:cs typeface="Times New Roman" pitchFamily="18" charset="0"/>
              </a:rPr>
              <a:t>История становления  </a:t>
            </a:r>
            <a:r>
              <a:rPr lang="ru-RU" sz="2800" b="1">
                <a:solidFill>
                  <a:srgbClr val="9E3611"/>
                </a:solidFill>
                <a:latin typeface="Calibri" pitchFamily="34" charset="0"/>
                <a:cs typeface="Times New Roman" pitchFamily="18" charset="0"/>
              </a:rPr>
              <a:t>личностно-ориентированного развивающего обучения</a:t>
            </a:r>
            <a:endParaRPr lang="ru-RU" sz="2800">
              <a:solidFill>
                <a:srgbClr val="9E36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000125" y="428625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000">
                <a:latin typeface="Calibri" pitchFamily="34" charset="0"/>
                <a:cs typeface="Times New Roman" pitchFamily="18" charset="0"/>
              </a:rPr>
              <a:t>Предлагая свою концепцию личностно-ориентированного образования, Якиманская исходит из следующих положений:</a:t>
            </a:r>
            <a:endParaRPr lang="ru-RU" sz="2000"/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10800000">
            <a:off x="2857500" y="1214438"/>
            <a:ext cx="2857500" cy="1285875"/>
          </a:xfrm>
          <a:prstGeom prst="leftRightUpArrow">
            <a:avLst/>
          </a:prstGeom>
          <a:solidFill>
            <a:schemeClr val="bg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28596" y="2000240"/>
            <a:ext cx="2571768" cy="31700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/>
              <a:t>Образовательный процесс на всех уровнях образования (начальные, средние, старшие классы) строится на основании единых принципов, целей и </a:t>
            </a:r>
            <a:r>
              <a:rPr lang="ru-RU" sz="2000" dirty="0"/>
              <a:t>ценностей.</a:t>
            </a:r>
            <a:endParaRPr lang="ru-RU" sz="2000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214678" y="2714620"/>
            <a:ext cx="2357454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2.Ценность школы: создание наиболее благоприятных условия для развития личности ученика как индивидуальности</a:t>
            </a: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00760" y="2143116"/>
            <a:ext cx="2428892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3.Школа - это тот социальный институт, где каждый ребёнок должен раскрыться как уникальная неповторимая индивидуальность.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357313" y="642938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742217"/>
                </a:solidFill>
                <a:cs typeface="Times New Roman" pitchFamily="18" charset="0"/>
              </a:rPr>
              <a:t>Технология личностно-ориентированного развивающего обучения.</a:t>
            </a:r>
            <a:endParaRPr lang="ru-RU" sz="2400" b="1">
              <a:solidFill>
                <a:srgbClr val="742217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5750" y="1571625"/>
            <a:ext cx="8429625" cy="1477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>
              <a:defRPr/>
            </a:pPr>
            <a:r>
              <a:rPr lang="ru-RU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Цель обучения при личностно-ориентированном образовании: создать системы психолого-педагогических условий, позволяющих в едином классном коллективе работать с ориентацией не на "усреднённого" ученика, а с каждым в отдельности, с учётом индивидуальных познавательных возможностей, потребностей и интересов.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071563" y="3643313"/>
            <a:ext cx="7143750" cy="267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eaLnBrk="0" hangingPunct="0">
              <a:defRPr/>
            </a:pPr>
            <a:r>
              <a:rPr lang="ru-RU" sz="2400" b="1">
                <a:solidFill>
                  <a:srgbClr val="855D5D"/>
                </a:solidFill>
                <a:latin typeface="Calibri" pitchFamily="34" charset="0"/>
                <a:cs typeface="Times New Roman" pitchFamily="18" charset="0"/>
              </a:rPr>
              <a:t>В системе личностно-ориентированного образования основной задачей ставится использование субъектного опыта учащегося в образовательных целях. Субъектный опыт – опыт собственной жизнедеятельности учащегося, опыт его познания, социализации, саморазвития, самореализации.</a:t>
            </a:r>
            <a:endParaRPr lang="ru-RU" sz="2400" b="1">
              <a:solidFill>
                <a:srgbClr val="855D5D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88" y="214313"/>
            <a:ext cx="8215312" cy="954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Личностно-ориентированное обучение формирует следующие умения: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7188" y="1071563"/>
            <a:ext cx="8215312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7188" y="2214563"/>
            <a:ext cx="8215312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57188" y="3357563"/>
            <a:ext cx="8215312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88" y="4429125"/>
            <a:ext cx="8215312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7188" y="5500688"/>
            <a:ext cx="8215312" cy="1143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642938" y="1214438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самостоятельно приобретать и творчески использовать полученные знания;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01" name="Rectangle 3"/>
          <p:cNvSpPr>
            <a:spLocks noChangeArrowheads="1"/>
          </p:cNvSpPr>
          <p:nvPr/>
        </p:nvSpPr>
        <p:spPr bwMode="auto">
          <a:xfrm>
            <a:off x="571500" y="2500313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принимать самостоятельные и ответственные решения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642938" y="3500438"/>
            <a:ext cx="7715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планировать свою деятельность, прогнозировать и оценивать её результаты;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714375" y="4714875"/>
            <a:ext cx="764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принимать ответственность за себя и своё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окружение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714375" y="5643563"/>
            <a:ext cx="7643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строить с другими людьми отношения сотрудничества и поддержки.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кола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4D160F"/>
      </a:hlink>
      <a:folHlink>
        <a:srgbClr val="96A9A9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</Template>
  <TotalTime>426</TotalTime>
  <Words>2012</Words>
  <Application>Microsoft Office PowerPoint</Application>
  <PresentationFormat>Экран (4:3)</PresentationFormat>
  <Paragraphs>179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Cambria</vt:lpstr>
      <vt:lpstr>Calibri</vt:lpstr>
      <vt:lpstr>Segoe Print</vt:lpstr>
      <vt:lpstr>Times New Roman</vt:lpstr>
      <vt:lpstr>Symbol</vt:lpstr>
      <vt:lpstr>Школа</vt:lpstr>
      <vt:lpstr>Слайд Microsoft Office PowerPoint</vt:lpstr>
      <vt:lpstr>Личностно-ориентированные технологии обучения в условиях перехода на ФГОС второго поколения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ВСШ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«Личностно- ориентированный подход в обучении».</dc:title>
  <dc:creator>учитель</dc:creator>
  <cp:lastModifiedBy>Пользователь Windows</cp:lastModifiedBy>
  <cp:revision>41</cp:revision>
  <dcterms:created xsi:type="dcterms:W3CDTF">2009-05-05T04:22:33Z</dcterms:created>
  <dcterms:modified xsi:type="dcterms:W3CDTF">2018-03-04T09:13:00Z</dcterms:modified>
</cp:coreProperties>
</file>