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256" r:id="rId2"/>
    <p:sldId id="284" r:id="rId3"/>
    <p:sldId id="285" r:id="rId4"/>
    <p:sldId id="272" r:id="rId5"/>
    <p:sldId id="273" r:id="rId6"/>
    <p:sldId id="286" r:id="rId7"/>
    <p:sldId id="287" r:id="rId8"/>
    <p:sldId id="288" r:id="rId9"/>
    <p:sldId id="289" r:id="rId10"/>
    <p:sldId id="279" r:id="rId11"/>
    <p:sldId id="290" r:id="rId12"/>
    <p:sldId id="257" r:id="rId13"/>
    <p:sldId id="259" r:id="rId14"/>
    <p:sldId id="260" r:id="rId15"/>
    <p:sldId id="261" r:id="rId16"/>
    <p:sldId id="263" r:id="rId17"/>
    <p:sldId id="264" r:id="rId18"/>
    <p:sldId id="291" r:id="rId19"/>
    <p:sldId id="292" r:id="rId20"/>
    <p:sldId id="293" r:id="rId21"/>
    <p:sldId id="265" r:id="rId22"/>
    <p:sldId id="277" r:id="rId23"/>
    <p:sldId id="278" r:id="rId24"/>
    <p:sldId id="283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5A3206"/>
    <a:srgbClr val="824808"/>
    <a:srgbClr val="005392"/>
    <a:srgbClr val="371B1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35B23A-CAC3-4181-90F8-50190F0D8E9C}" type="doc">
      <dgm:prSet loTypeId="urn:microsoft.com/office/officeart/2005/8/layout/vList6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F930D13-6005-464E-A55C-C3DA39661923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География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Уровень</a:t>
          </a:r>
        </a:p>
      </dgm:t>
    </dgm:pt>
    <dgm:pt modelId="{A9F9175D-F22C-411A-B916-8526961555CB}" type="parTrans" cxnId="{3174CE82-875C-42BE-8D79-C1BB2C9928CA}">
      <dgm:prSet/>
      <dgm:spPr/>
      <dgm:t>
        <a:bodyPr/>
        <a:lstStyle/>
        <a:p>
          <a:endParaRPr lang="ru-RU" b="1"/>
        </a:p>
      </dgm:t>
    </dgm:pt>
    <dgm:pt modelId="{ACE388B0-9BD1-4670-B75D-F0109C22A29A}" type="sibTrans" cxnId="{3174CE82-875C-42BE-8D79-C1BB2C9928CA}">
      <dgm:prSet/>
      <dgm:spPr/>
      <dgm:t>
        <a:bodyPr/>
        <a:lstStyle/>
        <a:p>
          <a:endParaRPr lang="ru-RU" b="1"/>
        </a:p>
      </dgm:t>
    </dgm:pt>
    <dgm:pt modelId="{BFB48A67-D36F-4242-88D4-5628D3CCD038}">
      <dgm:prSet phldrT="[Текст]"/>
      <dgm:spPr/>
      <dgm:t>
        <a:bodyPr anchor="ctr"/>
        <a:lstStyle/>
        <a:p>
          <a:pPr marL="0" marR="0" indent="27305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 Глубина</a:t>
          </a:r>
        </a:p>
      </dgm:t>
    </dgm:pt>
    <dgm:pt modelId="{D85F4275-72E9-4557-81DE-5B628D9BD7F5}" type="parTrans" cxnId="{D1C4CC3B-5324-4C00-A698-AB3C1B9BBB61}">
      <dgm:prSet/>
      <dgm:spPr/>
      <dgm:t>
        <a:bodyPr/>
        <a:lstStyle/>
        <a:p>
          <a:endParaRPr lang="ru-RU" b="1"/>
        </a:p>
      </dgm:t>
    </dgm:pt>
    <dgm:pt modelId="{95ED27C1-7378-443C-B3D6-ED2B955604C4}" type="sibTrans" cxnId="{D1C4CC3B-5324-4C00-A698-AB3C1B9BBB61}">
      <dgm:prSet/>
      <dgm:spPr/>
      <dgm:t>
        <a:bodyPr/>
        <a:lstStyle/>
        <a:p>
          <a:endParaRPr lang="ru-RU" b="1"/>
        </a:p>
      </dgm:t>
    </dgm:pt>
    <dgm:pt modelId="{7FB4EB03-F258-4DED-85DD-570900CBF671}">
      <dgm:prSet phldrT="[Текст]"/>
      <dgm:spPr/>
      <dgm:t>
        <a:bodyPr anchor="ctr"/>
        <a:lstStyle/>
        <a:p>
          <a:pPr marL="285750" marR="0" indent="0" defTabSz="2133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 Высота </a:t>
          </a:r>
        </a:p>
      </dgm:t>
    </dgm:pt>
    <dgm:pt modelId="{33D1527F-820F-4304-A8CA-E735437EA33D}" type="parTrans" cxnId="{74BFA880-A260-42F9-BABA-D8E404C204DE}">
      <dgm:prSet/>
      <dgm:spPr/>
      <dgm:t>
        <a:bodyPr/>
        <a:lstStyle/>
        <a:p>
          <a:endParaRPr lang="ru-RU" b="1"/>
        </a:p>
      </dgm:t>
    </dgm:pt>
    <dgm:pt modelId="{4B7AF9DA-3B62-444C-BECD-09474449956E}" type="sibTrans" cxnId="{74BFA880-A260-42F9-BABA-D8E404C204DE}">
      <dgm:prSet/>
      <dgm:spPr/>
      <dgm:t>
        <a:bodyPr/>
        <a:lstStyle/>
        <a:p>
          <a:endParaRPr lang="ru-RU" b="1"/>
        </a:p>
      </dgm:t>
    </dgm:pt>
    <dgm:pt modelId="{093F7CE7-BE82-40B3-BB1D-08BE7A141662}">
      <dgm:prSet phldrT="[Текст]"/>
      <dgm:spPr/>
      <dgm:t>
        <a:bodyPr/>
        <a:lstStyle/>
        <a:p>
          <a:r>
            <a:rPr lang="ru-RU" b="1" dirty="0" smtClean="0"/>
            <a:t>Физика</a:t>
          </a:r>
        </a:p>
        <a:p>
          <a:r>
            <a:rPr lang="ru-RU" b="1" dirty="0" smtClean="0"/>
            <a:t>Температура </a:t>
          </a:r>
          <a:endParaRPr lang="ru-RU" b="1" dirty="0"/>
        </a:p>
      </dgm:t>
    </dgm:pt>
    <dgm:pt modelId="{9563A574-602B-42D3-AAF6-4B22DDC77D3C}" type="parTrans" cxnId="{F585285C-526D-425E-9673-1927E5B0A0CD}">
      <dgm:prSet/>
      <dgm:spPr/>
      <dgm:t>
        <a:bodyPr/>
        <a:lstStyle/>
        <a:p>
          <a:endParaRPr lang="ru-RU" b="1"/>
        </a:p>
      </dgm:t>
    </dgm:pt>
    <dgm:pt modelId="{13A7E1C1-D89D-4803-911E-1EE647084AFF}" type="sibTrans" cxnId="{F585285C-526D-425E-9673-1927E5B0A0CD}">
      <dgm:prSet/>
      <dgm:spPr/>
      <dgm:t>
        <a:bodyPr/>
        <a:lstStyle/>
        <a:p>
          <a:endParaRPr lang="ru-RU" b="1"/>
        </a:p>
      </dgm:t>
    </dgm:pt>
    <dgm:pt modelId="{4825562A-3A83-4396-9D94-F913503FCCCD}">
      <dgm:prSet phldrT="[Текст]"/>
      <dgm:spPr/>
      <dgm:t>
        <a:bodyPr anchor="ctr"/>
        <a:lstStyle/>
        <a:p>
          <a:pPr marL="176213" indent="176213"/>
          <a:r>
            <a:rPr lang="ru-RU" b="1" dirty="0" smtClean="0"/>
            <a:t> Кипение</a:t>
          </a:r>
          <a:endParaRPr lang="ru-RU" b="1" dirty="0"/>
        </a:p>
      </dgm:t>
    </dgm:pt>
    <dgm:pt modelId="{1F9C8496-5032-40A5-B016-66A37F445F63}" type="parTrans" cxnId="{EC7E5BB7-489C-471C-9582-B6AC4F0921B9}">
      <dgm:prSet/>
      <dgm:spPr/>
      <dgm:t>
        <a:bodyPr/>
        <a:lstStyle/>
        <a:p>
          <a:endParaRPr lang="ru-RU" b="1"/>
        </a:p>
      </dgm:t>
    </dgm:pt>
    <dgm:pt modelId="{AE82D176-BE64-466F-83AC-FDAA859164FA}" type="sibTrans" cxnId="{EC7E5BB7-489C-471C-9582-B6AC4F0921B9}">
      <dgm:prSet/>
      <dgm:spPr/>
      <dgm:t>
        <a:bodyPr/>
        <a:lstStyle/>
        <a:p>
          <a:endParaRPr lang="ru-RU" b="1"/>
        </a:p>
      </dgm:t>
    </dgm:pt>
    <dgm:pt modelId="{F22D8975-0EDC-453F-A890-1E2BDB6A4583}">
      <dgm:prSet phldrT="[Текст]"/>
      <dgm:spPr/>
      <dgm:t>
        <a:bodyPr anchor="ctr"/>
        <a:lstStyle/>
        <a:p>
          <a:pPr marL="285750" indent="0"/>
          <a:r>
            <a:rPr lang="ru-RU" b="1" dirty="0" smtClean="0"/>
            <a:t> Замерзание</a:t>
          </a:r>
          <a:endParaRPr lang="ru-RU" b="1" dirty="0"/>
        </a:p>
      </dgm:t>
    </dgm:pt>
    <dgm:pt modelId="{900EE2B9-D24A-4546-9F82-3B7B178272F9}" type="parTrans" cxnId="{B4A169DE-8685-4FDD-B017-4928330C87BC}">
      <dgm:prSet/>
      <dgm:spPr/>
      <dgm:t>
        <a:bodyPr/>
        <a:lstStyle/>
        <a:p>
          <a:endParaRPr lang="ru-RU" b="1"/>
        </a:p>
      </dgm:t>
    </dgm:pt>
    <dgm:pt modelId="{0CD110B3-B68C-438C-A469-966640077D25}" type="sibTrans" cxnId="{B4A169DE-8685-4FDD-B017-4928330C87BC}">
      <dgm:prSet/>
      <dgm:spPr/>
      <dgm:t>
        <a:bodyPr/>
        <a:lstStyle/>
        <a:p>
          <a:endParaRPr lang="ru-RU" b="1"/>
        </a:p>
      </dgm:t>
    </dgm:pt>
    <dgm:pt modelId="{4460102E-44C6-4941-919E-447C589860B4}">
      <dgm:prSet/>
      <dgm:spPr/>
      <dgm:t>
        <a:bodyPr/>
        <a:lstStyle/>
        <a:p>
          <a:r>
            <a:rPr lang="ru-RU" b="1" dirty="0" smtClean="0"/>
            <a:t>Экономика</a:t>
          </a:r>
        </a:p>
        <a:p>
          <a:r>
            <a:rPr lang="ru-RU" b="1" dirty="0" smtClean="0"/>
            <a:t>Торговля </a:t>
          </a:r>
          <a:endParaRPr lang="ru-RU" b="1" dirty="0"/>
        </a:p>
      </dgm:t>
    </dgm:pt>
    <dgm:pt modelId="{093518FB-E60A-46CC-839A-A1689ADBFC0F}" type="parTrans" cxnId="{F594660E-FC93-40AB-9256-A4A5DD157A88}">
      <dgm:prSet/>
      <dgm:spPr/>
      <dgm:t>
        <a:bodyPr/>
        <a:lstStyle/>
        <a:p>
          <a:endParaRPr lang="ru-RU" b="1"/>
        </a:p>
      </dgm:t>
    </dgm:pt>
    <dgm:pt modelId="{A1D864B0-0AB8-432A-ACC3-FF62275DDA96}" type="sibTrans" cxnId="{F594660E-FC93-40AB-9256-A4A5DD157A88}">
      <dgm:prSet/>
      <dgm:spPr/>
      <dgm:t>
        <a:bodyPr/>
        <a:lstStyle/>
        <a:p>
          <a:endParaRPr lang="ru-RU" b="1"/>
        </a:p>
      </dgm:t>
    </dgm:pt>
    <dgm:pt modelId="{8280CFB6-06E9-4065-BF0C-7CB58738C4DD}">
      <dgm:prSet/>
      <dgm:spPr/>
      <dgm:t>
        <a:bodyPr anchor="ctr"/>
        <a:lstStyle/>
        <a:p>
          <a:pPr marL="0" indent="273050"/>
          <a:r>
            <a:rPr lang="ru-RU" b="1" dirty="0" smtClean="0"/>
            <a:t> Долг</a:t>
          </a:r>
          <a:endParaRPr lang="ru-RU" b="1" dirty="0"/>
        </a:p>
      </dgm:t>
    </dgm:pt>
    <dgm:pt modelId="{F7CD27CD-B2DA-4433-B268-EE39DBBA75B1}" type="parTrans" cxnId="{24D498BE-CBD1-401F-9D75-408B5901E670}">
      <dgm:prSet/>
      <dgm:spPr/>
      <dgm:t>
        <a:bodyPr/>
        <a:lstStyle/>
        <a:p>
          <a:endParaRPr lang="ru-RU" b="1"/>
        </a:p>
      </dgm:t>
    </dgm:pt>
    <dgm:pt modelId="{5CA42776-CE43-4A0C-BA4B-83F722DF3453}" type="sibTrans" cxnId="{24D498BE-CBD1-401F-9D75-408B5901E670}">
      <dgm:prSet/>
      <dgm:spPr/>
      <dgm:t>
        <a:bodyPr/>
        <a:lstStyle/>
        <a:p>
          <a:endParaRPr lang="ru-RU" b="1"/>
        </a:p>
      </dgm:t>
    </dgm:pt>
    <dgm:pt modelId="{687056A6-65AD-423B-9354-0390C3C90996}">
      <dgm:prSet/>
      <dgm:spPr/>
      <dgm:t>
        <a:bodyPr anchor="ctr"/>
        <a:lstStyle/>
        <a:p>
          <a:pPr marL="285750" indent="0"/>
          <a:r>
            <a:rPr lang="ru-RU" b="1" dirty="0" smtClean="0"/>
            <a:t> Прибыль </a:t>
          </a:r>
          <a:endParaRPr lang="ru-RU" b="1" dirty="0"/>
        </a:p>
      </dgm:t>
    </dgm:pt>
    <dgm:pt modelId="{A2D72743-2A52-4A0B-9F6D-8D4605AF05E6}" type="parTrans" cxnId="{2C00E292-A951-4141-AD2C-AE4539DA2BD5}">
      <dgm:prSet/>
      <dgm:spPr/>
      <dgm:t>
        <a:bodyPr/>
        <a:lstStyle/>
        <a:p>
          <a:endParaRPr lang="ru-RU" b="1"/>
        </a:p>
      </dgm:t>
    </dgm:pt>
    <dgm:pt modelId="{4F970FDB-3E22-4C7B-9407-372165A49820}" type="sibTrans" cxnId="{2C00E292-A951-4141-AD2C-AE4539DA2BD5}">
      <dgm:prSet/>
      <dgm:spPr/>
      <dgm:t>
        <a:bodyPr/>
        <a:lstStyle/>
        <a:p>
          <a:endParaRPr lang="ru-RU" b="1"/>
        </a:p>
      </dgm:t>
    </dgm:pt>
    <dgm:pt modelId="{2EABCADE-2EE4-4421-BC29-5F83E02C058B}">
      <dgm:prSet/>
      <dgm:spPr/>
      <dgm:t>
        <a:bodyPr/>
        <a:lstStyle/>
        <a:p>
          <a:r>
            <a:rPr lang="ru-RU" b="1" dirty="0" smtClean="0"/>
            <a:t>Алгебра </a:t>
          </a:r>
        </a:p>
        <a:p>
          <a:r>
            <a:rPr lang="ru-RU" b="1" dirty="0" smtClean="0"/>
            <a:t>Координатная</a:t>
          </a:r>
        </a:p>
        <a:p>
          <a:r>
            <a:rPr lang="ru-RU" b="1" dirty="0" smtClean="0"/>
            <a:t>прямая </a:t>
          </a:r>
          <a:endParaRPr lang="ru-RU" b="1" dirty="0"/>
        </a:p>
      </dgm:t>
    </dgm:pt>
    <dgm:pt modelId="{A07B41BE-01DE-4A87-B646-8E04B2D03089}" type="parTrans" cxnId="{E7FA8C08-C265-4B4B-AD14-B27E15F5395C}">
      <dgm:prSet/>
      <dgm:spPr/>
      <dgm:t>
        <a:bodyPr/>
        <a:lstStyle/>
        <a:p>
          <a:endParaRPr lang="ru-RU" b="1"/>
        </a:p>
      </dgm:t>
    </dgm:pt>
    <dgm:pt modelId="{65E7C420-FA6B-404C-B846-6E40B03AFCF3}" type="sibTrans" cxnId="{E7FA8C08-C265-4B4B-AD14-B27E15F5395C}">
      <dgm:prSet/>
      <dgm:spPr/>
      <dgm:t>
        <a:bodyPr/>
        <a:lstStyle/>
        <a:p>
          <a:endParaRPr lang="ru-RU" b="1"/>
        </a:p>
      </dgm:t>
    </dgm:pt>
    <dgm:pt modelId="{DBA344E2-E714-4E57-95B1-4077BAEE68A3}">
      <dgm:prSet/>
      <dgm:spPr/>
      <dgm:t>
        <a:bodyPr anchor="ctr"/>
        <a:lstStyle/>
        <a:p>
          <a:pPr marL="0" indent="273050"/>
          <a:r>
            <a:rPr lang="ru-RU" b="1" dirty="0" smtClean="0"/>
            <a:t> Меньше 0</a:t>
          </a:r>
          <a:endParaRPr lang="ru-RU" b="1" dirty="0"/>
        </a:p>
      </dgm:t>
    </dgm:pt>
    <dgm:pt modelId="{407136EC-1369-4FDA-80A7-BA713833E3DE}" type="parTrans" cxnId="{BCDB262E-288A-492C-9674-26CFF26C5C80}">
      <dgm:prSet/>
      <dgm:spPr/>
      <dgm:t>
        <a:bodyPr/>
        <a:lstStyle/>
        <a:p>
          <a:endParaRPr lang="ru-RU" b="1"/>
        </a:p>
      </dgm:t>
    </dgm:pt>
    <dgm:pt modelId="{4EE5E9A3-D351-482D-84C4-CD3F76155F98}" type="sibTrans" cxnId="{BCDB262E-288A-492C-9674-26CFF26C5C80}">
      <dgm:prSet/>
      <dgm:spPr/>
      <dgm:t>
        <a:bodyPr/>
        <a:lstStyle/>
        <a:p>
          <a:endParaRPr lang="ru-RU" b="1"/>
        </a:p>
      </dgm:t>
    </dgm:pt>
    <dgm:pt modelId="{C0E40644-D9B0-4A27-BF8A-5DBC4BB960D0}">
      <dgm:prSet/>
      <dgm:spPr/>
      <dgm:t>
        <a:bodyPr anchor="ctr"/>
        <a:lstStyle/>
        <a:p>
          <a:pPr marL="285750" indent="0"/>
          <a:r>
            <a:rPr lang="ru-RU" b="1" dirty="0" smtClean="0"/>
            <a:t> Больше 0 </a:t>
          </a:r>
          <a:endParaRPr lang="ru-RU" b="1" dirty="0"/>
        </a:p>
      </dgm:t>
    </dgm:pt>
    <dgm:pt modelId="{9EE4DD61-16FC-4074-A8EF-037BDEF1A169}" type="parTrans" cxnId="{1AFC9097-4557-44E7-9B55-39569B48446B}">
      <dgm:prSet/>
      <dgm:spPr/>
      <dgm:t>
        <a:bodyPr/>
        <a:lstStyle/>
        <a:p>
          <a:endParaRPr lang="ru-RU" b="1"/>
        </a:p>
      </dgm:t>
    </dgm:pt>
    <dgm:pt modelId="{B0AACFD5-5296-4F1F-A535-41869815D6F4}" type="sibTrans" cxnId="{1AFC9097-4557-44E7-9B55-39569B48446B}">
      <dgm:prSet/>
      <dgm:spPr/>
      <dgm:t>
        <a:bodyPr/>
        <a:lstStyle/>
        <a:p>
          <a:endParaRPr lang="ru-RU" b="1"/>
        </a:p>
      </dgm:t>
    </dgm:pt>
    <dgm:pt modelId="{D94EBC29-56AC-416C-AC57-C369B0D53945}" type="pres">
      <dgm:prSet presAssocID="{F235B23A-CAC3-4181-90F8-50190F0D8E9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D4B575A-C9FE-43E9-8E64-2FBCAFCDE342}" type="pres">
      <dgm:prSet presAssocID="{EF930D13-6005-464E-A55C-C3DA39661923}" presName="linNode" presStyleCnt="0"/>
      <dgm:spPr/>
    </dgm:pt>
    <dgm:pt modelId="{D7F61054-9D5C-4A1C-99FE-0901407D34F4}" type="pres">
      <dgm:prSet presAssocID="{EF930D13-6005-464E-A55C-C3DA39661923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1E4FE-5A8C-43BE-A4F5-763B1D2E2D1D}" type="pres">
      <dgm:prSet presAssocID="{EF930D13-6005-464E-A55C-C3DA39661923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535F2A-F2D5-49B5-8047-774E48490C96}" type="pres">
      <dgm:prSet presAssocID="{ACE388B0-9BD1-4670-B75D-F0109C22A29A}" presName="spacing" presStyleCnt="0"/>
      <dgm:spPr/>
    </dgm:pt>
    <dgm:pt modelId="{A11A8B1B-F147-415E-99D7-00B1DF73F2D8}" type="pres">
      <dgm:prSet presAssocID="{093F7CE7-BE82-40B3-BB1D-08BE7A141662}" presName="linNode" presStyleCnt="0"/>
      <dgm:spPr/>
    </dgm:pt>
    <dgm:pt modelId="{4A409064-2B9C-4E09-BEC6-2E72D3DA9CD1}" type="pres">
      <dgm:prSet presAssocID="{093F7CE7-BE82-40B3-BB1D-08BE7A141662}" presName="parentShp" presStyleLbl="node1" presStyleIdx="1" presStyleCnt="4" custLinFactNeighborY="16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A4877-15C1-4D5A-972E-5219153E8024}" type="pres">
      <dgm:prSet presAssocID="{093F7CE7-BE82-40B3-BB1D-08BE7A141662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B93BE-55F5-4026-B6D4-A544EEC875DF}" type="pres">
      <dgm:prSet presAssocID="{13A7E1C1-D89D-4803-911E-1EE647084AFF}" presName="spacing" presStyleCnt="0"/>
      <dgm:spPr/>
    </dgm:pt>
    <dgm:pt modelId="{37381F69-2AFE-43E3-B2E7-BAADDDCF4BF0}" type="pres">
      <dgm:prSet presAssocID="{2EABCADE-2EE4-4421-BC29-5F83E02C058B}" presName="linNode" presStyleCnt="0"/>
      <dgm:spPr/>
    </dgm:pt>
    <dgm:pt modelId="{EFD56C1F-660B-42FB-827C-D6F6D9B6335D}" type="pres">
      <dgm:prSet presAssocID="{2EABCADE-2EE4-4421-BC29-5F83E02C058B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4B38BD-07AA-4050-821F-C01C60BCC932}" type="pres">
      <dgm:prSet presAssocID="{2EABCADE-2EE4-4421-BC29-5F83E02C058B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94E83-F475-43AC-9681-CFC368D4B044}" type="pres">
      <dgm:prSet presAssocID="{65E7C420-FA6B-404C-B846-6E40B03AFCF3}" presName="spacing" presStyleCnt="0"/>
      <dgm:spPr/>
    </dgm:pt>
    <dgm:pt modelId="{266B4FEC-4844-45F0-B00C-28BF1356B2FD}" type="pres">
      <dgm:prSet presAssocID="{4460102E-44C6-4941-919E-447C589860B4}" presName="linNode" presStyleCnt="0"/>
      <dgm:spPr/>
    </dgm:pt>
    <dgm:pt modelId="{34209FE8-8D70-4810-B1D7-F4BD09410AB3}" type="pres">
      <dgm:prSet presAssocID="{4460102E-44C6-4941-919E-447C589860B4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D93870-F2CB-4C49-B5A8-113EF1554055}" type="pres">
      <dgm:prSet presAssocID="{4460102E-44C6-4941-919E-447C589860B4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85285C-526D-425E-9673-1927E5B0A0CD}" srcId="{F235B23A-CAC3-4181-90F8-50190F0D8E9C}" destId="{093F7CE7-BE82-40B3-BB1D-08BE7A141662}" srcOrd="1" destOrd="0" parTransId="{9563A574-602B-42D3-AAF6-4B22DDC77D3C}" sibTransId="{13A7E1C1-D89D-4803-911E-1EE647084AFF}"/>
    <dgm:cxn modelId="{EC7E5BB7-489C-471C-9582-B6AC4F0921B9}" srcId="{093F7CE7-BE82-40B3-BB1D-08BE7A141662}" destId="{4825562A-3A83-4396-9D94-F913503FCCCD}" srcOrd="0" destOrd="0" parTransId="{1F9C8496-5032-40A5-B016-66A37F445F63}" sibTransId="{AE82D176-BE64-466F-83AC-FDAA859164FA}"/>
    <dgm:cxn modelId="{38F45EFD-CD2B-4D5A-B3E6-4B481EA5C333}" type="presOf" srcId="{F235B23A-CAC3-4181-90F8-50190F0D8E9C}" destId="{D94EBC29-56AC-416C-AC57-C369B0D53945}" srcOrd="0" destOrd="0" presId="urn:microsoft.com/office/officeart/2005/8/layout/vList6"/>
    <dgm:cxn modelId="{83B8AEEC-42E9-49B5-A4E3-F18BAC8115D7}" type="presOf" srcId="{DBA344E2-E714-4E57-95B1-4077BAEE68A3}" destId="{824B38BD-07AA-4050-821F-C01C60BCC932}" srcOrd="0" destOrd="0" presId="urn:microsoft.com/office/officeart/2005/8/layout/vList6"/>
    <dgm:cxn modelId="{5D5F982C-E093-4BAF-A133-E8DD8240FB2D}" type="presOf" srcId="{687056A6-65AD-423B-9354-0390C3C90996}" destId="{92D93870-F2CB-4C49-B5A8-113EF1554055}" srcOrd="0" destOrd="1" presId="urn:microsoft.com/office/officeart/2005/8/layout/vList6"/>
    <dgm:cxn modelId="{1232AC34-A55A-4E86-ADB6-513F84A5332A}" type="presOf" srcId="{4825562A-3A83-4396-9D94-F913503FCCCD}" destId="{B86A4877-15C1-4D5A-972E-5219153E8024}" srcOrd="0" destOrd="0" presId="urn:microsoft.com/office/officeart/2005/8/layout/vList6"/>
    <dgm:cxn modelId="{74BFA880-A260-42F9-BABA-D8E404C204DE}" srcId="{EF930D13-6005-464E-A55C-C3DA39661923}" destId="{7FB4EB03-F258-4DED-85DD-570900CBF671}" srcOrd="1" destOrd="0" parTransId="{33D1527F-820F-4304-A8CA-E735437EA33D}" sibTransId="{4B7AF9DA-3B62-444C-BECD-09474449956E}"/>
    <dgm:cxn modelId="{E7FA8C08-C265-4B4B-AD14-B27E15F5395C}" srcId="{F235B23A-CAC3-4181-90F8-50190F0D8E9C}" destId="{2EABCADE-2EE4-4421-BC29-5F83E02C058B}" srcOrd="2" destOrd="0" parTransId="{A07B41BE-01DE-4A87-B646-8E04B2D03089}" sibTransId="{65E7C420-FA6B-404C-B846-6E40B03AFCF3}"/>
    <dgm:cxn modelId="{D4366F48-2FC0-4EA1-BCCE-FC88DA404356}" type="presOf" srcId="{4460102E-44C6-4941-919E-447C589860B4}" destId="{34209FE8-8D70-4810-B1D7-F4BD09410AB3}" srcOrd="0" destOrd="0" presId="urn:microsoft.com/office/officeart/2005/8/layout/vList6"/>
    <dgm:cxn modelId="{F1AEA0F0-F318-418E-A756-7392B5A132D8}" type="presOf" srcId="{2EABCADE-2EE4-4421-BC29-5F83E02C058B}" destId="{EFD56C1F-660B-42FB-827C-D6F6D9B6335D}" srcOrd="0" destOrd="0" presId="urn:microsoft.com/office/officeart/2005/8/layout/vList6"/>
    <dgm:cxn modelId="{D1318149-C175-4FF2-9A3B-7EA345A92E26}" type="presOf" srcId="{8280CFB6-06E9-4065-BF0C-7CB58738C4DD}" destId="{92D93870-F2CB-4C49-B5A8-113EF1554055}" srcOrd="0" destOrd="0" presId="urn:microsoft.com/office/officeart/2005/8/layout/vList6"/>
    <dgm:cxn modelId="{3174CE82-875C-42BE-8D79-C1BB2C9928CA}" srcId="{F235B23A-CAC3-4181-90F8-50190F0D8E9C}" destId="{EF930D13-6005-464E-A55C-C3DA39661923}" srcOrd="0" destOrd="0" parTransId="{A9F9175D-F22C-411A-B916-8526961555CB}" sibTransId="{ACE388B0-9BD1-4670-B75D-F0109C22A29A}"/>
    <dgm:cxn modelId="{990BD741-B272-42B3-BA9A-BEC551CCF1FA}" type="presOf" srcId="{BFB48A67-D36F-4242-88D4-5628D3CCD038}" destId="{11E1E4FE-5A8C-43BE-A4F5-763B1D2E2D1D}" srcOrd="0" destOrd="0" presId="urn:microsoft.com/office/officeart/2005/8/layout/vList6"/>
    <dgm:cxn modelId="{1AFC9097-4557-44E7-9B55-39569B48446B}" srcId="{2EABCADE-2EE4-4421-BC29-5F83E02C058B}" destId="{C0E40644-D9B0-4A27-BF8A-5DBC4BB960D0}" srcOrd="1" destOrd="0" parTransId="{9EE4DD61-16FC-4074-A8EF-037BDEF1A169}" sibTransId="{B0AACFD5-5296-4F1F-A535-41869815D6F4}"/>
    <dgm:cxn modelId="{F3EC8549-C8EF-448C-AEF8-BD6577750A64}" type="presOf" srcId="{C0E40644-D9B0-4A27-BF8A-5DBC4BB960D0}" destId="{824B38BD-07AA-4050-821F-C01C60BCC932}" srcOrd="0" destOrd="1" presId="urn:microsoft.com/office/officeart/2005/8/layout/vList6"/>
    <dgm:cxn modelId="{C3C9A97F-25AF-48E4-9F88-DB44891AC5AF}" type="presOf" srcId="{EF930D13-6005-464E-A55C-C3DA39661923}" destId="{D7F61054-9D5C-4A1C-99FE-0901407D34F4}" srcOrd="0" destOrd="0" presId="urn:microsoft.com/office/officeart/2005/8/layout/vList6"/>
    <dgm:cxn modelId="{DAFAB146-6FC5-48DA-B5D4-21B3CCD118FD}" type="presOf" srcId="{7FB4EB03-F258-4DED-85DD-570900CBF671}" destId="{11E1E4FE-5A8C-43BE-A4F5-763B1D2E2D1D}" srcOrd="0" destOrd="1" presId="urn:microsoft.com/office/officeart/2005/8/layout/vList6"/>
    <dgm:cxn modelId="{D1C4CC3B-5324-4C00-A698-AB3C1B9BBB61}" srcId="{EF930D13-6005-464E-A55C-C3DA39661923}" destId="{BFB48A67-D36F-4242-88D4-5628D3CCD038}" srcOrd="0" destOrd="0" parTransId="{D85F4275-72E9-4557-81DE-5B628D9BD7F5}" sibTransId="{95ED27C1-7378-443C-B3D6-ED2B955604C4}"/>
    <dgm:cxn modelId="{F594660E-FC93-40AB-9256-A4A5DD157A88}" srcId="{F235B23A-CAC3-4181-90F8-50190F0D8E9C}" destId="{4460102E-44C6-4941-919E-447C589860B4}" srcOrd="3" destOrd="0" parTransId="{093518FB-E60A-46CC-839A-A1689ADBFC0F}" sibTransId="{A1D864B0-0AB8-432A-ACC3-FF62275DDA96}"/>
    <dgm:cxn modelId="{24D498BE-CBD1-401F-9D75-408B5901E670}" srcId="{4460102E-44C6-4941-919E-447C589860B4}" destId="{8280CFB6-06E9-4065-BF0C-7CB58738C4DD}" srcOrd="0" destOrd="0" parTransId="{F7CD27CD-B2DA-4433-B268-EE39DBBA75B1}" sibTransId="{5CA42776-CE43-4A0C-BA4B-83F722DF3453}"/>
    <dgm:cxn modelId="{2C00E292-A951-4141-AD2C-AE4539DA2BD5}" srcId="{4460102E-44C6-4941-919E-447C589860B4}" destId="{687056A6-65AD-423B-9354-0390C3C90996}" srcOrd="1" destOrd="0" parTransId="{A2D72743-2A52-4A0B-9F6D-8D4605AF05E6}" sibTransId="{4F970FDB-3E22-4C7B-9407-372165A49820}"/>
    <dgm:cxn modelId="{BCDB262E-288A-492C-9674-26CFF26C5C80}" srcId="{2EABCADE-2EE4-4421-BC29-5F83E02C058B}" destId="{DBA344E2-E714-4E57-95B1-4077BAEE68A3}" srcOrd="0" destOrd="0" parTransId="{407136EC-1369-4FDA-80A7-BA713833E3DE}" sibTransId="{4EE5E9A3-D351-482D-84C4-CD3F76155F98}"/>
    <dgm:cxn modelId="{B4A169DE-8685-4FDD-B017-4928330C87BC}" srcId="{093F7CE7-BE82-40B3-BB1D-08BE7A141662}" destId="{F22D8975-0EDC-453F-A890-1E2BDB6A4583}" srcOrd="1" destOrd="0" parTransId="{900EE2B9-D24A-4546-9F82-3B7B178272F9}" sibTransId="{0CD110B3-B68C-438C-A469-966640077D25}"/>
    <dgm:cxn modelId="{4388C7BC-460F-40E2-B2CD-BF95E97D5593}" type="presOf" srcId="{F22D8975-0EDC-453F-A890-1E2BDB6A4583}" destId="{B86A4877-15C1-4D5A-972E-5219153E8024}" srcOrd="0" destOrd="1" presId="urn:microsoft.com/office/officeart/2005/8/layout/vList6"/>
    <dgm:cxn modelId="{75F56C11-DB0C-4319-A154-0DD651FA2545}" type="presOf" srcId="{093F7CE7-BE82-40B3-BB1D-08BE7A141662}" destId="{4A409064-2B9C-4E09-BEC6-2E72D3DA9CD1}" srcOrd="0" destOrd="0" presId="urn:microsoft.com/office/officeart/2005/8/layout/vList6"/>
    <dgm:cxn modelId="{92E84710-173E-42F7-A638-FBA465495D44}" type="presParOf" srcId="{D94EBC29-56AC-416C-AC57-C369B0D53945}" destId="{FD4B575A-C9FE-43E9-8E64-2FBCAFCDE342}" srcOrd="0" destOrd="0" presId="urn:microsoft.com/office/officeart/2005/8/layout/vList6"/>
    <dgm:cxn modelId="{34B6497B-0F7A-4D89-9412-AF86C9F1ED0E}" type="presParOf" srcId="{FD4B575A-C9FE-43E9-8E64-2FBCAFCDE342}" destId="{D7F61054-9D5C-4A1C-99FE-0901407D34F4}" srcOrd="0" destOrd="0" presId="urn:microsoft.com/office/officeart/2005/8/layout/vList6"/>
    <dgm:cxn modelId="{13767979-000E-48E1-B6A4-7678ECBC3A52}" type="presParOf" srcId="{FD4B575A-C9FE-43E9-8E64-2FBCAFCDE342}" destId="{11E1E4FE-5A8C-43BE-A4F5-763B1D2E2D1D}" srcOrd="1" destOrd="0" presId="urn:microsoft.com/office/officeart/2005/8/layout/vList6"/>
    <dgm:cxn modelId="{8A67C9A5-1A77-4EEB-B5D0-690ACDA6CC8C}" type="presParOf" srcId="{D94EBC29-56AC-416C-AC57-C369B0D53945}" destId="{B5535F2A-F2D5-49B5-8047-774E48490C96}" srcOrd="1" destOrd="0" presId="urn:microsoft.com/office/officeart/2005/8/layout/vList6"/>
    <dgm:cxn modelId="{758B84A1-750B-4BAB-9A06-9E18F9E5957C}" type="presParOf" srcId="{D94EBC29-56AC-416C-AC57-C369B0D53945}" destId="{A11A8B1B-F147-415E-99D7-00B1DF73F2D8}" srcOrd="2" destOrd="0" presId="urn:microsoft.com/office/officeart/2005/8/layout/vList6"/>
    <dgm:cxn modelId="{3C89988A-2B1B-4AAA-9BA5-ECCD12CEB309}" type="presParOf" srcId="{A11A8B1B-F147-415E-99D7-00B1DF73F2D8}" destId="{4A409064-2B9C-4E09-BEC6-2E72D3DA9CD1}" srcOrd="0" destOrd="0" presId="urn:microsoft.com/office/officeart/2005/8/layout/vList6"/>
    <dgm:cxn modelId="{722C4363-05DD-4128-A55F-57D3B7AB39FB}" type="presParOf" srcId="{A11A8B1B-F147-415E-99D7-00B1DF73F2D8}" destId="{B86A4877-15C1-4D5A-972E-5219153E8024}" srcOrd="1" destOrd="0" presId="urn:microsoft.com/office/officeart/2005/8/layout/vList6"/>
    <dgm:cxn modelId="{B8829E73-9856-4A81-99F2-FF0387EE502B}" type="presParOf" srcId="{D94EBC29-56AC-416C-AC57-C369B0D53945}" destId="{B03B93BE-55F5-4026-B6D4-A544EEC875DF}" srcOrd="3" destOrd="0" presId="urn:microsoft.com/office/officeart/2005/8/layout/vList6"/>
    <dgm:cxn modelId="{7FE92C54-D392-4C57-A3F5-DCC52CDB92CC}" type="presParOf" srcId="{D94EBC29-56AC-416C-AC57-C369B0D53945}" destId="{37381F69-2AFE-43E3-B2E7-BAADDDCF4BF0}" srcOrd="4" destOrd="0" presId="urn:microsoft.com/office/officeart/2005/8/layout/vList6"/>
    <dgm:cxn modelId="{037CF953-0545-4C28-B4DB-4E4136DA7273}" type="presParOf" srcId="{37381F69-2AFE-43E3-B2E7-BAADDDCF4BF0}" destId="{EFD56C1F-660B-42FB-827C-D6F6D9B6335D}" srcOrd="0" destOrd="0" presId="urn:microsoft.com/office/officeart/2005/8/layout/vList6"/>
    <dgm:cxn modelId="{3349771F-F9D9-4579-80D7-95D0B05D0568}" type="presParOf" srcId="{37381F69-2AFE-43E3-B2E7-BAADDDCF4BF0}" destId="{824B38BD-07AA-4050-821F-C01C60BCC932}" srcOrd="1" destOrd="0" presId="urn:microsoft.com/office/officeart/2005/8/layout/vList6"/>
    <dgm:cxn modelId="{07020BF2-677F-4827-AD5F-80A9ADDB4539}" type="presParOf" srcId="{D94EBC29-56AC-416C-AC57-C369B0D53945}" destId="{5DF94E83-F475-43AC-9681-CFC368D4B044}" srcOrd="5" destOrd="0" presId="urn:microsoft.com/office/officeart/2005/8/layout/vList6"/>
    <dgm:cxn modelId="{C50CDE93-0604-4E8C-8E95-A8ED9150EC5A}" type="presParOf" srcId="{D94EBC29-56AC-416C-AC57-C369B0D53945}" destId="{266B4FEC-4844-45F0-B00C-28BF1356B2FD}" srcOrd="6" destOrd="0" presId="urn:microsoft.com/office/officeart/2005/8/layout/vList6"/>
    <dgm:cxn modelId="{96B78CFF-8EE3-4BFE-B3E3-47B2F83E6337}" type="presParOf" srcId="{266B4FEC-4844-45F0-B00C-28BF1356B2FD}" destId="{34209FE8-8D70-4810-B1D7-F4BD09410AB3}" srcOrd="0" destOrd="0" presId="urn:microsoft.com/office/officeart/2005/8/layout/vList6"/>
    <dgm:cxn modelId="{8D5068FB-4B32-46E6-BAF4-4C2B353AE4CE}" type="presParOf" srcId="{266B4FEC-4844-45F0-B00C-28BF1356B2FD}" destId="{92D93870-F2CB-4C49-B5A8-113EF1554055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E1E4FE-5A8C-43BE-A4F5-763B1D2E2D1D}">
      <dsp:nvSpPr>
        <dsp:cNvPr id="0" name=""/>
        <dsp:cNvSpPr/>
      </dsp:nvSpPr>
      <dsp:spPr>
        <a:xfrm>
          <a:off x="2505878" y="1793"/>
          <a:ext cx="3758817" cy="142257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1" indent="27305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3000" b="1" kern="1200" dirty="0" smtClean="0"/>
            <a:t> Глубина</a:t>
          </a:r>
        </a:p>
        <a:p>
          <a:pPr marL="285750" marR="0" lvl="1" indent="0" algn="l" defTabSz="2133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ru-RU" sz="3000" b="1" kern="1200" dirty="0" smtClean="0"/>
            <a:t> Высота </a:t>
          </a:r>
        </a:p>
      </dsp:txBody>
      <dsp:txXfrm>
        <a:off x="2505878" y="1793"/>
        <a:ext cx="3758817" cy="1422579"/>
      </dsp:txXfrm>
    </dsp:sp>
    <dsp:sp modelId="{D7F61054-9D5C-4A1C-99FE-0901407D34F4}">
      <dsp:nvSpPr>
        <dsp:cNvPr id="0" name=""/>
        <dsp:cNvSpPr/>
      </dsp:nvSpPr>
      <dsp:spPr>
        <a:xfrm>
          <a:off x="0" y="1793"/>
          <a:ext cx="2505878" cy="14225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/>
            <a:t>География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/>
            <a:t>Уровень</a:t>
          </a:r>
        </a:p>
      </dsp:txBody>
      <dsp:txXfrm>
        <a:off x="0" y="1793"/>
        <a:ext cx="2505878" cy="1422579"/>
      </dsp:txXfrm>
    </dsp:sp>
    <dsp:sp modelId="{B86A4877-15C1-4D5A-972E-5219153E8024}">
      <dsp:nvSpPr>
        <dsp:cNvPr id="0" name=""/>
        <dsp:cNvSpPr/>
      </dsp:nvSpPr>
      <dsp:spPr>
        <a:xfrm>
          <a:off x="2505878" y="1566631"/>
          <a:ext cx="3758817" cy="142257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176213" lvl="1" indent="176213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b="1" kern="1200" dirty="0" smtClean="0"/>
            <a:t> Кипение</a:t>
          </a:r>
          <a:endParaRPr lang="ru-RU" sz="3000" b="1" kern="1200" dirty="0"/>
        </a:p>
        <a:p>
          <a:pPr marL="285750" lvl="1" indent="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b="1" kern="1200" dirty="0" smtClean="0"/>
            <a:t> Замерзание</a:t>
          </a:r>
          <a:endParaRPr lang="ru-RU" sz="3000" b="1" kern="1200" dirty="0"/>
        </a:p>
      </dsp:txBody>
      <dsp:txXfrm>
        <a:off x="2505878" y="1566631"/>
        <a:ext cx="3758817" cy="1422579"/>
      </dsp:txXfrm>
    </dsp:sp>
    <dsp:sp modelId="{4A409064-2B9C-4E09-BEC6-2E72D3DA9CD1}">
      <dsp:nvSpPr>
        <dsp:cNvPr id="0" name=""/>
        <dsp:cNvSpPr/>
      </dsp:nvSpPr>
      <dsp:spPr>
        <a:xfrm>
          <a:off x="0" y="1589790"/>
          <a:ext cx="2505878" cy="142257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Физика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Температура </a:t>
          </a:r>
          <a:endParaRPr lang="ru-RU" sz="2400" b="1" kern="1200" dirty="0"/>
        </a:p>
      </dsp:txBody>
      <dsp:txXfrm>
        <a:off x="0" y="1589790"/>
        <a:ext cx="2505878" cy="1422579"/>
      </dsp:txXfrm>
    </dsp:sp>
    <dsp:sp modelId="{824B38BD-07AA-4050-821F-C01C60BCC932}">
      <dsp:nvSpPr>
        <dsp:cNvPr id="0" name=""/>
        <dsp:cNvSpPr/>
      </dsp:nvSpPr>
      <dsp:spPr>
        <a:xfrm>
          <a:off x="2505878" y="3131468"/>
          <a:ext cx="3758817" cy="142257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1" indent="2730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b="1" kern="1200" dirty="0" smtClean="0"/>
            <a:t> Меньше 0</a:t>
          </a:r>
          <a:endParaRPr lang="ru-RU" sz="3000" b="1" kern="1200" dirty="0"/>
        </a:p>
        <a:p>
          <a:pPr marL="285750" lvl="1" indent="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b="1" kern="1200" dirty="0" smtClean="0"/>
            <a:t> Больше 0 </a:t>
          </a:r>
          <a:endParaRPr lang="ru-RU" sz="3000" b="1" kern="1200" dirty="0"/>
        </a:p>
      </dsp:txBody>
      <dsp:txXfrm>
        <a:off x="2505878" y="3131468"/>
        <a:ext cx="3758817" cy="1422579"/>
      </dsp:txXfrm>
    </dsp:sp>
    <dsp:sp modelId="{EFD56C1F-660B-42FB-827C-D6F6D9B6335D}">
      <dsp:nvSpPr>
        <dsp:cNvPr id="0" name=""/>
        <dsp:cNvSpPr/>
      </dsp:nvSpPr>
      <dsp:spPr>
        <a:xfrm>
          <a:off x="0" y="3131468"/>
          <a:ext cx="2505878" cy="142257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Алгебра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Координатная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прямая </a:t>
          </a:r>
          <a:endParaRPr lang="ru-RU" sz="2400" b="1" kern="1200" dirty="0"/>
        </a:p>
      </dsp:txBody>
      <dsp:txXfrm>
        <a:off x="0" y="3131468"/>
        <a:ext cx="2505878" cy="1422579"/>
      </dsp:txXfrm>
    </dsp:sp>
    <dsp:sp modelId="{92D93870-F2CB-4C49-B5A8-113EF1554055}">
      <dsp:nvSpPr>
        <dsp:cNvPr id="0" name=""/>
        <dsp:cNvSpPr/>
      </dsp:nvSpPr>
      <dsp:spPr>
        <a:xfrm>
          <a:off x="2505878" y="4696306"/>
          <a:ext cx="3758817" cy="142257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1" indent="2730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b="1" kern="1200" dirty="0" smtClean="0"/>
            <a:t> Долг</a:t>
          </a:r>
          <a:endParaRPr lang="ru-RU" sz="3000" b="1" kern="1200" dirty="0"/>
        </a:p>
        <a:p>
          <a:pPr marL="285750" lvl="1" indent="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b="1" kern="1200" dirty="0" smtClean="0"/>
            <a:t> Прибыль </a:t>
          </a:r>
          <a:endParaRPr lang="ru-RU" sz="3000" b="1" kern="1200" dirty="0"/>
        </a:p>
      </dsp:txBody>
      <dsp:txXfrm>
        <a:off x="2505878" y="4696306"/>
        <a:ext cx="3758817" cy="1422579"/>
      </dsp:txXfrm>
    </dsp:sp>
    <dsp:sp modelId="{34209FE8-8D70-4810-B1D7-F4BD09410AB3}">
      <dsp:nvSpPr>
        <dsp:cNvPr id="0" name=""/>
        <dsp:cNvSpPr/>
      </dsp:nvSpPr>
      <dsp:spPr>
        <a:xfrm>
          <a:off x="0" y="4696306"/>
          <a:ext cx="2505878" cy="14225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Экономика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Торговля </a:t>
          </a:r>
          <a:endParaRPr lang="ru-RU" sz="2400" b="1" kern="1200" dirty="0"/>
        </a:p>
      </dsp:txBody>
      <dsp:txXfrm>
        <a:off x="0" y="4696306"/>
        <a:ext cx="2505878" cy="1422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B0321-ECA2-450B-8062-7323A15A06E6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0A181-E4F7-4B89-8CA1-28133A50AA3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CD30C8-B8DC-437F-8A9F-C72EBFC90C8B}" type="slidenum">
              <a:rPr lang="ru-RU"/>
              <a:pPr/>
              <a:t>7</a:t>
            </a:fld>
            <a:endParaRPr lang="ru-RU"/>
          </a:p>
        </p:txBody>
      </p:sp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Опишите показания термометра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6F12EA-EA88-4004-A436-1F9E1C1F5FCD}" type="slidenum">
              <a:rPr lang="ru-RU"/>
              <a:pPr/>
              <a:t>8</a:t>
            </a:fld>
            <a:endParaRPr lang="ru-RU"/>
          </a:p>
        </p:txBody>
      </p:sp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Опишите показания термометра</a:t>
            </a:r>
          </a:p>
          <a:p>
            <a:r>
              <a:rPr lang="ru-RU"/>
              <a:t>Опишите показания термометра</a:t>
            </a:r>
          </a:p>
          <a:p>
            <a:r>
              <a:rPr lang="ru-RU"/>
              <a:t>Опишите показания термометра.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0B4D28-3D7D-4709-9A92-F5B2910AD285}" type="slidenum">
              <a:rPr lang="ru-RU"/>
              <a:pPr/>
              <a:t>9</a:t>
            </a:fld>
            <a:endParaRPr lang="ru-RU"/>
          </a:p>
        </p:txBody>
      </p:sp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Опишите показания термометра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1178" y="1484784"/>
            <a:ext cx="8821644" cy="5230364"/>
          </a:xfrm>
          <a:prstGeom prst="rect">
            <a:avLst/>
          </a:prstGeom>
          <a:blipFill>
            <a:blip r:embed="rId2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79512" y="6507342"/>
            <a:ext cx="150874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© Фокина Лидия Петровна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8784976" cy="115212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0" descr="http://s4.pic4you.ru/y2014/08-12/12216/4542705-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04248" y="116632"/>
            <a:ext cx="2072295" cy="1196751"/>
          </a:xfrm>
          <a:prstGeom prst="rect">
            <a:avLst/>
          </a:prstGeom>
          <a:noFill/>
        </p:spPr>
      </p:pic>
      <p:pic>
        <p:nvPicPr>
          <p:cNvPr id="12" name="Picture 12" descr="https://img-fotki.yandex.ru/get/5001/20573769.70/0_9c14e_6410e5e8_S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79512" y="192960"/>
            <a:ext cx="1224136" cy="1150689"/>
          </a:xfrm>
          <a:prstGeom prst="rect">
            <a:avLst/>
          </a:prstGeom>
          <a:noFill/>
        </p:spPr>
      </p:pic>
      <p:pic>
        <p:nvPicPr>
          <p:cNvPr id="13" name="Picture 12" descr="http://img10.proshkolu.ru/content/media/pic/std/4000000/3160000/3159976-066939f1a7fc953a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63688" y="332656"/>
            <a:ext cx="4572000" cy="96624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61178" y="1484784"/>
            <a:ext cx="8821644" cy="5230364"/>
          </a:xfrm>
          <a:prstGeom prst="rect">
            <a:avLst/>
          </a:prstGeom>
          <a:blipFill>
            <a:blip r:embed="rId13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79512" y="6507342"/>
            <a:ext cx="150874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© Фокина Лидия Петровна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88640"/>
            <a:ext cx="8784976" cy="115212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10" descr="http://s4.pic4you.ru/y2014/08-12/12216/4542705-thumb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804248" y="116632"/>
            <a:ext cx="2072295" cy="1196751"/>
          </a:xfrm>
          <a:prstGeom prst="rect">
            <a:avLst/>
          </a:prstGeom>
          <a:noFill/>
        </p:spPr>
      </p:pic>
      <p:pic>
        <p:nvPicPr>
          <p:cNvPr id="11" name="Picture 12" descr="http://img10.proshkolu.ru/content/media/pic/std/4000000/3160000/3159976-066939f1a7fc953a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1907704" y="260648"/>
            <a:ext cx="4572000" cy="1008112"/>
          </a:xfrm>
          <a:prstGeom prst="rect">
            <a:avLst/>
          </a:prstGeom>
          <a:noFill/>
        </p:spPr>
      </p:pic>
      <p:pic>
        <p:nvPicPr>
          <p:cNvPr id="13" name="Picture 12" descr="https://img-fotki.yandex.ru/get/5001/20573769.70/0_9c14e_6410e5e8_S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79512" y="192960"/>
            <a:ext cx="1224136" cy="1150689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snyak.ru/_nw/22/62326330.jp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1.png"/><Relationship Id="rId2" Type="http://schemas.openxmlformats.org/officeDocument/2006/relationships/image" Target="../media/image6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4.wdp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357430"/>
            <a:ext cx="6840760" cy="244428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ru-RU" b="1" kern="0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kern="0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i="1" kern="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itchFamily="18" charset="0"/>
              </a:rPr>
              <a:t>Положительные и отрицательные числа</a:t>
            </a:r>
            <a:endParaRPr lang="ru-RU" b="1" i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520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3419872" cy="123522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Какая температура сегодня на улице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12" y="2428868"/>
            <a:ext cx="2675979" cy="18029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Как называются такие числа?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7620" y="689790"/>
            <a:ext cx="2500330" cy="5429288"/>
          </a:xfrm>
          <a:prstGeom prst="rect">
            <a:avLst/>
          </a:prstGeom>
          <a:solidFill>
            <a:srgbClr val="8FC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9157" y="991919"/>
            <a:ext cx="428628" cy="43577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964909" y="3563687"/>
            <a:ext cx="357190" cy="1588"/>
          </a:xfrm>
          <a:prstGeom prst="line">
            <a:avLst/>
          </a:prstGeom>
          <a:ln w="730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964909" y="3063621"/>
            <a:ext cx="357190" cy="1588"/>
          </a:xfrm>
          <a:prstGeom prst="line">
            <a:avLst/>
          </a:prstGeom>
          <a:ln w="730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964909" y="2634993"/>
            <a:ext cx="357190" cy="1588"/>
          </a:xfrm>
          <a:prstGeom prst="line">
            <a:avLst/>
          </a:prstGeom>
          <a:ln w="730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22099" y="3135059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0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22099" y="2634993"/>
            <a:ext cx="1285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 10</a:t>
            </a:r>
            <a:endParaRPr lang="ru-RU" sz="4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50661" y="3635125"/>
            <a:ext cx="1571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-10</a:t>
            </a:r>
            <a:endParaRPr lang="ru-RU" sz="4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250661" y="4135191"/>
            <a:ext cx="10001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-20</a:t>
            </a:r>
            <a:endParaRPr lang="ru-RU" sz="4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464975" y="2134927"/>
            <a:ext cx="1071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20</a:t>
            </a:r>
            <a:endParaRPr lang="ru-RU" sz="4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79157" y="3778001"/>
            <a:ext cx="428628" cy="13573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679157" y="4063753"/>
            <a:ext cx="428628" cy="107157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036215" y="3492249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-3</a:t>
            </a:r>
            <a:endParaRPr lang="ru-RU" sz="2800" b="1" dirty="0"/>
          </a:p>
        </p:txBody>
      </p:sp>
      <p:sp>
        <p:nvSpPr>
          <p:cNvPr id="17" name="Овал 16"/>
          <p:cNvSpPr/>
          <p:nvPr/>
        </p:nvSpPr>
        <p:spPr>
          <a:xfrm>
            <a:off x="4464843" y="5063885"/>
            <a:ext cx="857256" cy="9286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school0301[1]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47004"/>
            <a:ext cx="2304256" cy="2268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0" y="4904631"/>
            <a:ext cx="4283968" cy="86432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/>
              <a:t>Какая тема урока?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24275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954088" y="1735138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954088" y="18034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954088" y="18732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954088" y="19415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954088" y="20113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954088" y="20812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954088" y="21510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954088" y="22193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954088" y="228758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954088" y="235743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954088" y="2427288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954088" y="24955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954088" y="25654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954088" y="26352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954088" y="27035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954088" y="27717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954088" y="28416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>
            <a:off x="954088" y="29114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954088" y="29813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>
            <a:off x="954088" y="304958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954088" y="3119438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>
            <a:off x="954088" y="318928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>
            <a:off x="954088" y="32575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>
            <a:off x="954088" y="33258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>
            <a:off x="954088" y="33956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>
            <a:off x="954088" y="34655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>
            <a:off x="954088" y="35337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>
            <a:off x="954088" y="36036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0" name="Line 30"/>
          <p:cNvSpPr>
            <a:spLocks noChangeShapeType="1"/>
          </p:cNvSpPr>
          <p:nvPr/>
        </p:nvSpPr>
        <p:spPr bwMode="auto">
          <a:xfrm>
            <a:off x="954088" y="36734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1" name="Line 31"/>
          <p:cNvSpPr>
            <a:spLocks noChangeShapeType="1"/>
          </p:cNvSpPr>
          <p:nvPr/>
        </p:nvSpPr>
        <p:spPr bwMode="auto">
          <a:xfrm>
            <a:off x="954088" y="374173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>
            <a:off x="954088" y="3810000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3" name="Line 33"/>
          <p:cNvSpPr>
            <a:spLocks noChangeShapeType="1"/>
          </p:cNvSpPr>
          <p:nvPr/>
        </p:nvSpPr>
        <p:spPr bwMode="auto">
          <a:xfrm>
            <a:off x="954088" y="38798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4" name="Line 34"/>
          <p:cNvSpPr>
            <a:spLocks noChangeShapeType="1"/>
          </p:cNvSpPr>
          <p:nvPr/>
        </p:nvSpPr>
        <p:spPr bwMode="auto">
          <a:xfrm>
            <a:off x="954088" y="39497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5" name="Line 35"/>
          <p:cNvSpPr>
            <a:spLocks noChangeShapeType="1"/>
          </p:cNvSpPr>
          <p:nvPr/>
        </p:nvSpPr>
        <p:spPr bwMode="auto">
          <a:xfrm>
            <a:off x="954088" y="40195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6" name="Line 36"/>
          <p:cNvSpPr>
            <a:spLocks noChangeShapeType="1"/>
          </p:cNvSpPr>
          <p:nvPr/>
        </p:nvSpPr>
        <p:spPr bwMode="auto">
          <a:xfrm>
            <a:off x="954088" y="40878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7" name="Line 37"/>
          <p:cNvSpPr>
            <a:spLocks noChangeShapeType="1"/>
          </p:cNvSpPr>
          <p:nvPr/>
        </p:nvSpPr>
        <p:spPr bwMode="auto">
          <a:xfrm>
            <a:off x="954088" y="41560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8" name="Line 38"/>
          <p:cNvSpPr>
            <a:spLocks noChangeShapeType="1"/>
          </p:cNvSpPr>
          <p:nvPr/>
        </p:nvSpPr>
        <p:spPr bwMode="auto">
          <a:xfrm>
            <a:off x="954088" y="42259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9" name="Line 39"/>
          <p:cNvSpPr>
            <a:spLocks noChangeShapeType="1"/>
          </p:cNvSpPr>
          <p:nvPr/>
        </p:nvSpPr>
        <p:spPr bwMode="auto">
          <a:xfrm>
            <a:off x="954088" y="42957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80" name="Line 40"/>
          <p:cNvSpPr>
            <a:spLocks noChangeShapeType="1"/>
          </p:cNvSpPr>
          <p:nvPr/>
        </p:nvSpPr>
        <p:spPr bwMode="auto">
          <a:xfrm>
            <a:off x="954088" y="436403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81" name="Line 41"/>
          <p:cNvSpPr>
            <a:spLocks noChangeShapeType="1"/>
          </p:cNvSpPr>
          <p:nvPr/>
        </p:nvSpPr>
        <p:spPr bwMode="auto">
          <a:xfrm>
            <a:off x="954088" y="443388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82" name="Line 42"/>
          <p:cNvSpPr>
            <a:spLocks noChangeShapeType="1"/>
          </p:cNvSpPr>
          <p:nvPr/>
        </p:nvSpPr>
        <p:spPr bwMode="auto">
          <a:xfrm>
            <a:off x="954088" y="4503738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83" name="Line 43"/>
          <p:cNvSpPr>
            <a:spLocks noChangeShapeType="1"/>
          </p:cNvSpPr>
          <p:nvPr/>
        </p:nvSpPr>
        <p:spPr bwMode="auto">
          <a:xfrm>
            <a:off x="954088" y="45720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84" name="Line 44"/>
          <p:cNvSpPr>
            <a:spLocks noChangeShapeType="1"/>
          </p:cNvSpPr>
          <p:nvPr/>
        </p:nvSpPr>
        <p:spPr bwMode="auto">
          <a:xfrm>
            <a:off x="954088" y="46402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85" name="Line 45"/>
          <p:cNvSpPr>
            <a:spLocks noChangeShapeType="1"/>
          </p:cNvSpPr>
          <p:nvPr/>
        </p:nvSpPr>
        <p:spPr bwMode="auto">
          <a:xfrm>
            <a:off x="954088" y="47101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86" name="Line 46"/>
          <p:cNvSpPr>
            <a:spLocks noChangeShapeType="1"/>
          </p:cNvSpPr>
          <p:nvPr/>
        </p:nvSpPr>
        <p:spPr bwMode="auto">
          <a:xfrm>
            <a:off x="954088" y="47799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87" name="Line 47"/>
          <p:cNvSpPr>
            <a:spLocks noChangeShapeType="1"/>
          </p:cNvSpPr>
          <p:nvPr/>
        </p:nvSpPr>
        <p:spPr bwMode="auto">
          <a:xfrm>
            <a:off x="954088" y="48498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88" name="Line 48"/>
          <p:cNvSpPr>
            <a:spLocks noChangeShapeType="1"/>
          </p:cNvSpPr>
          <p:nvPr/>
        </p:nvSpPr>
        <p:spPr bwMode="auto">
          <a:xfrm>
            <a:off x="954088" y="49180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89" name="Line 49"/>
          <p:cNvSpPr>
            <a:spLocks noChangeShapeType="1"/>
          </p:cNvSpPr>
          <p:nvPr/>
        </p:nvSpPr>
        <p:spPr bwMode="auto">
          <a:xfrm>
            <a:off x="954088" y="49879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90" name="Line 50"/>
          <p:cNvSpPr>
            <a:spLocks noChangeShapeType="1"/>
          </p:cNvSpPr>
          <p:nvPr/>
        </p:nvSpPr>
        <p:spPr bwMode="auto">
          <a:xfrm>
            <a:off x="954088" y="50577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91" name="Line 51"/>
          <p:cNvSpPr>
            <a:spLocks noChangeShapeType="1"/>
          </p:cNvSpPr>
          <p:nvPr/>
        </p:nvSpPr>
        <p:spPr bwMode="auto">
          <a:xfrm>
            <a:off x="954088" y="512603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92" name="Text Box 52"/>
          <p:cNvSpPr txBox="1">
            <a:spLocks noChangeArrowheads="1"/>
          </p:cNvSpPr>
          <p:nvPr/>
        </p:nvSpPr>
        <p:spPr bwMode="auto">
          <a:xfrm>
            <a:off x="1439863" y="2913063"/>
            <a:ext cx="428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0293" name="Text Box 53"/>
          <p:cNvSpPr txBox="1">
            <a:spLocks noChangeArrowheads="1"/>
          </p:cNvSpPr>
          <p:nvPr/>
        </p:nvSpPr>
        <p:spPr bwMode="auto">
          <a:xfrm>
            <a:off x="1439863" y="3589338"/>
            <a:ext cx="58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0294" name="Text Box 54"/>
          <p:cNvSpPr txBox="1">
            <a:spLocks noChangeArrowheads="1"/>
          </p:cNvSpPr>
          <p:nvPr/>
        </p:nvSpPr>
        <p:spPr bwMode="auto">
          <a:xfrm>
            <a:off x="1439863" y="4275138"/>
            <a:ext cx="58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0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10295" name="Text Box 55"/>
          <p:cNvSpPr txBox="1">
            <a:spLocks noChangeArrowheads="1"/>
          </p:cNvSpPr>
          <p:nvPr/>
        </p:nvSpPr>
        <p:spPr bwMode="auto">
          <a:xfrm>
            <a:off x="1439863" y="1525588"/>
            <a:ext cx="58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0">
                <a:solidFill>
                  <a:srgbClr val="000000"/>
                </a:solidFill>
              </a:rPr>
              <a:t>20</a:t>
            </a:r>
            <a:endParaRPr lang="ru-RU" sz="20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6" name="Text Box 56"/>
          <p:cNvSpPr txBox="1">
            <a:spLocks noChangeArrowheads="1"/>
          </p:cNvSpPr>
          <p:nvPr/>
        </p:nvSpPr>
        <p:spPr bwMode="auto">
          <a:xfrm>
            <a:off x="1439863" y="2219325"/>
            <a:ext cx="58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0297" name="Line 57"/>
          <p:cNvSpPr>
            <a:spLocks noChangeShapeType="1"/>
          </p:cNvSpPr>
          <p:nvPr/>
        </p:nvSpPr>
        <p:spPr bwMode="auto">
          <a:xfrm>
            <a:off x="960438" y="138430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98" name="Line 58"/>
          <p:cNvSpPr>
            <a:spLocks noChangeShapeType="1"/>
          </p:cNvSpPr>
          <p:nvPr/>
        </p:nvSpPr>
        <p:spPr bwMode="auto">
          <a:xfrm>
            <a:off x="960438" y="145415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99" name="Line 59"/>
          <p:cNvSpPr>
            <a:spLocks noChangeShapeType="1"/>
          </p:cNvSpPr>
          <p:nvPr/>
        </p:nvSpPr>
        <p:spPr bwMode="auto">
          <a:xfrm>
            <a:off x="960438" y="152400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00" name="Line 60"/>
          <p:cNvSpPr>
            <a:spLocks noChangeShapeType="1"/>
          </p:cNvSpPr>
          <p:nvPr/>
        </p:nvSpPr>
        <p:spPr bwMode="auto">
          <a:xfrm>
            <a:off x="960438" y="159226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01" name="Line 61"/>
          <p:cNvSpPr>
            <a:spLocks noChangeShapeType="1"/>
          </p:cNvSpPr>
          <p:nvPr/>
        </p:nvSpPr>
        <p:spPr bwMode="auto">
          <a:xfrm>
            <a:off x="960438" y="166052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02" name="Rectangle 62"/>
          <p:cNvSpPr>
            <a:spLocks noChangeArrowheads="1"/>
          </p:cNvSpPr>
          <p:nvPr/>
        </p:nvSpPr>
        <p:spPr bwMode="auto">
          <a:xfrm>
            <a:off x="1195388" y="1389063"/>
            <a:ext cx="66675" cy="4221162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03" name="Line 63"/>
          <p:cNvSpPr>
            <a:spLocks noChangeShapeType="1"/>
          </p:cNvSpPr>
          <p:nvPr/>
        </p:nvSpPr>
        <p:spPr bwMode="auto">
          <a:xfrm>
            <a:off x="2614613" y="1735138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04" name="Line 64"/>
          <p:cNvSpPr>
            <a:spLocks noChangeShapeType="1"/>
          </p:cNvSpPr>
          <p:nvPr/>
        </p:nvSpPr>
        <p:spPr bwMode="auto">
          <a:xfrm>
            <a:off x="2614613" y="18034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05" name="Line 65"/>
          <p:cNvSpPr>
            <a:spLocks noChangeShapeType="1"/>
          </p:cNvSpPr>
          <p:nvPr/>
        </p:nvSpPr>
        <p:spPr bwMode="auto">
          <a:xfrm>
            <a:off x="2614613" y="18732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06" name="Line 66"/>
          <p:cNvSpPr>
            <a:spLocks noChangeShapeType="1"/>
          </p:cNvSpPr>
          <p:nvPr/>
        </p:nvSpPr>
        <p:spPr bwMode="auto">
          <a:xfrm>
            <a:off x="2614613" y="19415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07" name="Line 67"/>
          <p:cNvSpPr>
            <a:spLocks noChangeShapeType="1"/>
          </p:cNvSpPr>
          <p:nvPr/>
        </p:nvSpPr>
        <p:spPr bwMode="auto">
          <a:xfrm>
            <a:off x="2614613" y="20113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08" name="Line 68"/>
          <p:cNvSpPr>
            <a:spLocks noChangeShapeType="1"/>
          </p:cNvSpPr>
          <p:nvPr/>
        </p:nvSpPr>
        <p:spPr bwMode="auto">
          <a:xfrm>
            <a:off x="2614613" y="20812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09" name="Line 69"/>
          <p:cNvSpPr>
            <a:spLocks noChangeShapeType="1"/>
          </p:cNvSpPr>
          <p:nvPr/>
        </p:nvSpPr>
        <p:spPr bwMode="auto">
          <a:xfrm>
            <a:off x="2614613" y="21510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10" name="Line 70"/>
          <p:cNvSpPr>
            <a:spLocks noChangeShapeType="1"/>
          </p:cNvSpPr>
          <p:nvPr/>
        </p:nvSpPr>
        <p:spPr bwMode="auto">
          <a:xfrm>
            <a:off x="2614613" y="22193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11" name="Line 71"/>
          <p:cNvSpPr>
            <a:spLocks noChangeShapeType="1"/>
          </p:cNvSpPr>
          <p:nvPr/>
        </p:nvSpPr>
        <p:spPr bwMode="auto">
          <a:xfrm>
            <a:off x="2614613" y="228758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12" name="Line 72"/>
          <p:cNvSpPr>
            <a:spLocks noChangeShapeType="1"/>
          </p:cNvSpPr>
          <p:nvPr/>
        </p:nvSpPr>
        <p:spPr bwMode="auto">
          <a:xfrm>
            <a:off x="2614613" y="235743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13" name="Line 73"/>
          <p:cNvSpPr>
            <a:spLocks noChangeShapeType="1"/>
          </p:cNvSpPr>
          <p:nvPr/>
        </p:nvSpPr>
        <p:spPr bwMode="auto">
          <a:xfrm>
            <a:off x="2614613" y="2427288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14" name="Line 74"/>
          <p:cNvSpPr>
            <a:spLocks noChangeShapeType="1"/>
          </p:cNvSpPr>
          <p:nvPr/>
        </p:nvSpPr>
        <p:spPr bwMode="auto">
          <a:xfrm>
            <a:off x="2614613" y="24955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15" name="Line 75"/>
          <p:cNvSpPr>
            <a:spLocks noChangeShapeType="1"/>
          </p:cNvSpPr>
          <p:nvPr/>
        </p:nvSpPr>
        <p:spPr bwMode="auto">
          <a:xfrm>
            <a:off x="2614613" y="25654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16" name="Line 76"/>
          <p:cNvSpPr>
            <a:spLocks noChangeShapeType="1"/>
          </p:cNvSpPr>
          <p:nvPr/>
        </p:nvSpPr>
        <p:spPr bwMode="auto">
          <a:xfrm>
            <a:off x="2614613" y="26352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17" name="Line 77"/>
          <p:cNvSpPr>
            <a:spLocks noChangeShapeType="1"/>
          </p:cNvSpPr>
          <p:nvPr/>
        </p:nvSpPr>
        <p:spPr bwMode="auto">
          <a:xfrm>
            <a:off x="2614613" y="27035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18" name="Line 78"/>
          <p:cNvSpPr>
            <a:spLocks noChangeShapeType="1"/>
          </p:cNvSpPr>
          <p:nvPr/>
        </p:nvSpPr>
        <p:spPr bwMode="auto">
          <a:xfrm>
            <a:off x="2614613" y="27717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19" name="Line 79"/>
          <p:cNvSpPr>
            <a:spLocks noChangeShapeType="1"/>
          </p:cNvSpPr>
          <p:nvPr/>
        </p:nvSpPr>
        <p:spPr bwMode="auto">
          <a:xfrm>
            <a:off x="2614613" y="28416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20" name="Line 80"/>
          <p:cNvSpPr>
            <a:spLocks noChangeShapeType="1"/>
          </p:cNvSpPr>
          <p:nvPr/>
        </p:nvSpPr>
        <p:spPr bwMode="auto">
          <a:xfrm>
            <a:off x="2614613" y="29114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21" name="Line 81"/>
          <p:cNvSpPr>
            <a:spLocks noChangeShapeType="1"/>
          </p:cNvSpPr>
          <p:nvPr/>
        </p:nvSpPr>
        <p:spPr bwMode="auto">
          <a:xfrm>
            <a:off x="2614613" y="29813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22" name="Line 82"/>
          <p:cNvSpPr>
            <a:spLocks noChangeShapeType="1"/>
          </p:cNvSpPr>
          <p:nvPr/>
        </p:nvSpPr>
        <p:spPr bwMode="auto">
          <a:xfrm>
            <a:off x="2614613" y="304958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23" name="Line 83"/>
          <p:cNvSpPr>
            <a:spLocks noChangeShapeType="1"/>
          </p:cNvSpPr>
          <p:nvPr/>
        </p:nvSpPr>
        <p:spPr bwMode="auto">
          <a:xfrm>
            <a:off x="2614613" y="3119438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24" name="Line 84"/>
          <p:cNvSpPr>
            <a:spLocks noChangeShapeType="1"/>
          </p:cNvSpPr>
          <p:nvPr/>
        </p:nvSpPr>
        <p:spPr bwMode="auto">
          <a:xfrm>
            <a:off x="2614613" y="318928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25" name="Line 85"/>
          <p:cNvSpPr>
            <a:spLocks noChangeShapeType="1"/>
          </p:cNvSpPr>
          <p:nvPr/>
        </p:nvSpPr>
        <p:spPr bwMode="auto">
          <a:xfrm>
            <a:off x="2614613" y="32575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26" name="Line 86"/>
          <p:cNvSpPr>
            <a:spLocks noChangeShapeType="1"/>
          </p:cNvSpPr>
          <p:nvPr/>
        </p:nvSpPr>
        <p:spPr bwMode="auto">
          <a:xfrm>
            <a:off x="2614613" y="33258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27" name="Line 87"/>
          <p:cNvSpPr>
            <a:spLocks noChangeShapeType="1"/>
          </p:cNvSpPr>
          <p:nvPr/>
        </p:nvSpPr>
        <p:spPr bwMode="auto">
          <a:xfrm>
            <a:off x="2614613" y="33956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28" name="Line 88"/>
          <p:cNvSpPr>
            <a:spLocks noChangeShapeType="1"/>
          </p:cNvSpPr>
          <p:nvPr/>
        </p:nvSpPr>
        <p:spPr bwMode="auto">
          <a:xfrm>
            <a:off x="2614613" y="34655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29" name="Line 89"/>
          <p:cNvSpPr>
            <a:spLocks noChangeShapeType="1"/>
          </p:cNvSpPr>
          <p:nvPr/>
        </p:nvSpPr>
        <p:spPr bwMode="auto">
          <a:xfrm>
            <a:off x="2614613" y="35337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30" name="Line 90"/>
          <p:cNvSpPr>
            <a:spLocks noChangeShapeType="1"/>
          </p:cNvSpPr>
          <p:nvPr/>
        </p:nvSpPr>
        <p:spPr bwMode="auto">
          <a:xfrm>
            <a:off x="2614613" y="36036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31" name="Line 91"/>
          <p:cNvSpPr>
            <a:spLocks noChangeShapeType="1"/>
          </p:cNvSpPr>
          <p:nvPr/>
        </p:nvSpPr>
        <p:spPr bwMode="auto">
          <a:xfrm>
            <a:off x="2614613" y="36734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32" name="Line 92"/>
          <p:cNvSpPr>
            <a:spLocks noChangeShapeType="1"/>
          </p:cNvSpPr>
          <p:nvPr/>
        </p:nvSpPr>
        <p:spPr bwMode="auto">
          <a:xfrm>
            <a:off x="2614613" y="374173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33" name="Line 93"/>
          <p:cNvSpPr>
            <a:spLocks noChangeShapeType="1"/>
          </p:cNvSpPr>
          <p:nvPr/>
        </p:nvSpPr>
        <p:spPr bwMode="auto">
          <a:xfrm>
            <a:off x="2614613" y="3810000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34" name="Line 94"/>
          <p:cNvSpPr>
            <a:spLocks noChangeShapeType="1"/>
          </p:cNvSpPr>
          <p:nvPr/>
        </p:nvSpPr>
        <p:spPr bwMode="auto">
          <a:xfrm>
            <a:off x="2614613" y="38798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35" name="Line 95"/>
          <p:cNvSpPr>
            <a:spLocks noChangeShapeType="1"/>
          </p:cNvSpPr>
          <p:nvPr/>
        </p:nvSpPr>
        <p:spPr bwMode="auto">
          <a:xfrm>
            <a:off x="2614613" y="39497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36" name="Line 96"/>
          <p:cNvSpPr>
            <a:spLocks noChangeShapeType="1"/>
          </p:cNvSpPr>
          <p:nvPr/>
        </p:nvSpPr>
        <p:spPr bwMode="auto">
          <a:xfrm>
            <a:off x="2614613" y="40195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37" name="Line 97"/>
          <p:cNvSpPr>
            <a:spLocks noChangeShapeType="1"/>
          </p:cNvSpPr>
          <p:nvPr/>
        </p:nvSpPr>
        <p:spPr bwMode="auto">
          <a:xfrm>
            <a:off x="2614613" y="40878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38" name="Line 98"/>
          <p:cNvSpPr>
            <a:spLocks noChangeShapeType="1"/>
          </p:cNvSpPr>
          <p:nvPr/>
        </p:nvSpPr>
        <p:spPr bwMode="auto">
          <a:xfrm>
            <a:off x="2614613" y="41560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39" name="Line 99"/>
          <p:cNvSpPr>
            <a:spLocks noChangeShapeType="1"/>
          </p:cNvSpPr>
          <p:nvPr/>
        </p:nvSpPr>
        <p:spPr bwMode="auto">
          <a:xfrm>
            <a:off x="2614613" y="42259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40" name="Line 100"/>
          <p:cNvSpPr>
            <a:spLocks noChangeShapeType="1"/>
          </p:cNvSpPr>
          <p:nvPr/>
        </p:nvSpPr>
        <p:spPr bwMode="auto">
          <a:xfrm>
            <a:off x="2614613" y="42957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41" name="Line 101"/>
          <p:cNvSpPr>
            <a:spLocks noChangeShapeType="1"/>
          </p:cNvSpPr>
          <p:nvPr/>
        </p:nvSpPr>
        <p:spPr bwMode="auto">
          <a:xfrm>
            <a:off x="2614613" y="436403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42" name="Line 102"/>
          <p:cNvSpPr>
            <a:spLocks noChangeShapeType="1"/>
          </p:cNvSpPr>
          <p:nvPr/>
        </p:nvSpPr>
        <p:spPr bwMode="auto">
          <a:xfrm>
            <a:off x="2614613" y="443388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43" name="Line 103"/>
          <p:cNvSpPr>
            <a:spLocks noChangeShapeType="1"/>
          </p:cNvSpPr>
          <p:nvPr/>
        </p:nvSpPr>
        <p:spPr bwMode="auto">
          <a:xfrm>
            <a:off x="2614613" y="4503738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44" name="Line 104"/>
          <p:cNvSpPr>
            <a:spLocks noChangeShapeType="1"/>
          </p:cNvSpPr>
          <p:nvPr/>
        </p:nvSpPr>
        <p:spPr bwMode="auto">
          <a:xfrm>
            <a:off x="2614613" y="45720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45" name="Line 105"/>
          <p:cNvSpPr>
            <a:spLocks noChangeShapeType="1"/>
          </p:cNvSpPr>
          <p:nvPr/>
        </p:nvSpPr>
        <p:spPr bwMode="auto">
          <a:xfrm>
            <a:off x="2614613" y="46402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46" name="Line 106"/>
          <p:cNvSpPr>
            <a:spLocks noChangeShapeType="1"/>
          </p:cNvSpPr>
          <p:nvPr/>
        </p:nvSpPr>
        <p:spPr bwMode="auto">
          <a:xfrm>
            <a:off x="2614613" y="47101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47" name="Line 107"/>
          <p:cNvSpPr>
            <a:spLocks noChangeShapeType="1"/>
          </p:cNvSpPr>
          <p:nvPr/>
        </p:nvSpPr>
        <p:spPr bwMode="auto">
          <a:xfrm>
            <a:off x="2614613" y="47799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48" name="Line 108"/>
          <p:cNvSpPr>
            <a:spLocks noChangeShapeType="1"/>
          </p:cNvSpPr>
          <p:nvPr/>
        </p:nvSpPr>
        <p:spPr bwMode="auto">
          <a:xfrm>
            <a:off x="2614613" y="48498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49" name="Line 109"/>
          <p:cNvSpPr>
            <a:spLocks noChangeShapeType="1"/>
          </p:cNvSpPr>
          <p:nvPr/>
        </p:nvSpPr>
        <p:spPr bwMode="auto">
          <a:xfrm>
            <a:off x="2614613" y="49180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50" name="Line 110"/>
          <p:cNvSpPr>
            <a:spLocks noChangeShapeType="1"/>
          </p:cNvSpPr>
          <p:nvPr/>
        </p:nvSpPr>
        <p:spPr bwMode="auto">
          <a:xfrm>
            <a:off x="2614613" y="49879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51" name="Line 111"/>
          <p:cNvSpPr>
            <a:spLocks noChangeShapeType="1"/>
          </p:cNvSpPr>
          <p:nvPr/>
        </p:nvSpPr>
        <p:spPr bwMode="auto">
          <a:xfrm>
            <a:off x="2614613" y="50577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52" name="Line 112"/>
          <p:cNvSpPr>
            <a:spLocks noChangeShapeType="1"/>
          </p:cNvSpPr>
          <p:nvPr/>
        </p:nvSpPr>
        <p:spPr bwMode="auto">
          <a:xfrm>
            <a:off x="2614613" y="512603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53" name="Text Box 113"/>
          <p:cNvSpPr txBox="1">
            <a:spLocks noChangeArrowheads="1"/>
          </p:cNvSpPr>
          <p:nvPr/>
        </p:nvSpPr>
        <p:spPr bwMode="auto">
          <a:xfrm>
            <a:off x="3100388" y="2913063"/>
            <a:ext cx="427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0354" name="Text Box 114"/>
          <p:cNvSpPr txBox="1">
            <a:spLocks noChangeArrowheads="1"/>
          </p:cNvSpPr>
          <p:nvPr/>
        </p:nvSpPr>
        <p:spPr bwMode="auto">
          <a:xfrm>
            <a:off x="3100388" y="3589338"/>
            <a:ext cx="642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0355" name="Text Box 115"/>
          <p:cNvSpPr txBox="1">
            <a:spLocks noChangeArrowheads="1"/>
          </p:cNvSpPr>
          <p:nvPr/>
        </p:nvSpPr>
        <p:spPr bwMode="auto">
          <a:xfrm>
            <a:off x="3100388" y="4275138"/>
            <a:ext cx="642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0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10356" name="Text Box 116"/>
          <p:cNvSpPr txBox="1">
            <a:spLocks noChangeArrowheads="1"/>
          </p:cNvSpPr>
          <p:nvPr/>
        </p:nvSpPr>
        <p:spPr bwMode="auto">
          <a:xfrm>
            <a:off x="3100388" y="1525588"/>
            <a:ext cx="642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0">
                <a:solidFill>
                  <a:srgbClr val="000000"/>
                </a:solidFill>
              </a:rPr>
              <a:t>20</a:t>
            </a:r>
            <a:endParaRPr lang="ru-RU" sz="20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57" name="Text Box 117"/>
          <p:cNvSpPr txBox="1">
            <a:spLocks noChangeArrowheads="1"/>
          </p:cNvSpPr>
          <p:nvPr/>
        </p:nvSpPr>
        <p:spPr bwMode="auto">
          <a:xfrm>
            <a:off x="3100388" y="2219325"/>
            <a:ext cx="642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0358" name="Line 118"/>
          <p:cNvSpPr>
            <a:spLocks noChangeShapeType="1"/>
          </p:cNvSpPr>
          <p:nvPr/>
        </p:nvSpPr>
        <p:spPr bwMode="auto">
          <a:xfrm>
            <a:off x="2620963" y="138430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59" name="Line 119"/>
          <p:cNvSpPr>
            <a:spLocks noChangeShapeType="1"/>
          </p:cNvSpPr>
          <p:nvPr/>
        </p:nvSpPr>
        <p:spPr bwMode="auto">
          <a:xfrm>
            <a:off x="2620963" y="145415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60" name="Line 120"/>
          <p:cNvSpPr>
            <a:spLocks noChangeShapeType="1"/>
          </p:cNvSpPr>
          <p:nvPr/>
        </p:nvSpPr>
        <p:spPr bwMode="auto">
          <a:xfrm>
            <a:off x="2620963" y="152400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61" name="Line 121"/>
          <p:cNvSpPr>
            <a:spLocks noChangeShapeType="1"/>
          </p:cNvSpPr>
          <p:nvPr/>
        </p:nvSpPr>
        <p:spPr bwMode="auto">
          <a:xfrm>
            <a:off x="2620963" y="159226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62" name="Line 122"/>
          <p:cNvSpPr>
            <a:spLocks noChangeShapeType="1"/>
          </p:cNvSpPr>
          <p:nvPr/>
        </p:nvSpPr>
        <p:spPr bwMode="auto">
          <a:xfrm>
            <a:off x="2620963" y="166052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63" name="Line 123"/>
          <p:cNvSpPr>
            <a:spLocks noChangeShapeType="1"/>
          </p:cNvSpPr>
          <p:nvPr/>
        </p:nvSpPr>
        <p:spPr bwMode="auto">
          <a:xfrm>
            <a:off x="4275138" y="1735138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64" name="Line 124"/>
          <p:cNvSpPr>
            <a:spLocks noChangeShapeType="1"/>
          </p:cNvSpPr>
          <p:nvPr/>
        </p:nvSpPr>
        <p:spPr bwMode="auto">
          <a:xfrm>
            <a:off x="4275138" y="18034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65" name="Line 125"/>
          <p:cNvSpPr>
            <a:spLocks noChangeShapeType="1"/>
          </p:cNvSpPr>
          <p:nvPr/>
        </p:nvSpPr>
        <p:spPr bwMode="auto">
          <a:xfrm>
            <a:off x="4275138" y="18732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66" name="Line 126"/>
          <p:cNvSpPr>
            <a:spLocks noChangeShapeType="1"/>
          </p:cNvSpPr>
          <p:nvPr/>
        </p:nvSpPr>
        <p:spPr bwMode="auto">
          <a:xfrm>
            <a:off x="4275138" y="19415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67" name="Line 127"/>
          <p:cNvSpPr>
            <a:spLocks noChangeShapeType="1"/>
          </p:cNvSpPr>
          <p:nvPr/>
        </p:nvSpPr>
        <p:spPr bwMode="auto">
          <a:xfrm>
            <a:off x="4275138" y="20113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68" name="Line 128"/>
          <p:cNvSpPr>
            <a:spLocks noChangeShapeType="1"/>
          </p:cNvSpPr>
          <p:nvPr/>
        </p:nvSpPr>
        <p:spPr bwMode="auto">
          <a:xfrm>
            <a:off x="4275138" y="20812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69" name="Line 129"/>
          <p:cNvSpPr>
            <a:spLocks noChangeShapeType="1"/>
          </p:cNvSpPr>
          <p:nvPr/>
        </p:nvSpPr>
        <p:spPr bwMode="auto">
          <a:xfrm>
            <a:off x="4275138" y="21510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70" name="Line 130"/>
          <p:cNvSpPr>
            <a:spLocks noChangeShapeType="1"/>
          </p:cNvSpPr>
          <p:nvPr/>
        </p:nvSpPr>
        <p:spPr bwMode="auto">
          <a:xfrm>
            <a:off x="4275138" y="22193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71" name="Line 131"/>
          <p:cNvSpPr>
            <a:spLocks noChangeShapeType="1"/>
          </p:cNvSpPr>
          <p:nvPr/>
        </p:nvSpPr>
        <p:spPr bwMode="auto">
          <a:xfrm>
            <a:off x="4275138" y="228758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72" name="Line 132"/>
          <p:cNvSpPr>
            <a:spLocks noChangeShapeType="1"/>
          </p:cNvSpPr>
          <p:nvPr/>
        </p:nvSpPr>
        <p:spPr bwMode="auto">
          <a:xfrm>
            <a:off x="4275138" y="235743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73" name="Line 133"/>
          <p:cNvSpPr>
            <a:spLocks noChangeShapeType="1"/>
          </p:cNvSpPr>
          <p:nvPr/>
        </p:nvSpPr>
        <p:spPr bwMode="auto">
          <a:xfrm>
            <a:off x="4275138" y="2427288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74" name="Line 134"/>
          <p:cNvSpPr>
            <a:spLocks noChangeShapeType="1"/>
          </p:cNvSpPr>
          <p:nvPr/>
        </p:nvSpPr>
        <p:spPr bwMode="auto">
          <a:xfrm>
            <a:off x="4275138" y="24955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75" name="Line 135"/>
          <p:cNvSpPr>
            <a:spLocks noChangeShapeType="1"/>
          </p:cNvSpPr>
          <p:nvPr/>
        </p:nvSpPr>
        <p:spPr bwMode="auto">
          <a:xfrm>
            <a:off x="4275138" y="25654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76" name="Line 136"/>
          <p:cNvSpPr>
            <a:spLocks noChangeShapeType="1"/>
          </p:cNvSpPr>
          <p:nvPr/>
        </p:nvSpPr>
        <p:spPr bwMode="auto">
          <a:xfrm>
            <a:off x="4275138" y="26352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77" name="Line 137"/>
          <p:cNvSpPr>
            <a:spLocks noChangeShapeType="1"/>
          </p:cNvSpPr>
          <p:nvPr/>
        </p:nvSpPr>
        <p:spPr bwMode="auto">
          <a:xfrm>
            <a:off x="4275138" y="27035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78" name="Line 138"/>
          <p:cNvSpPr>
            <a:spLocks noChangeShapeType="1"/>
          </p:cNvSpPr>
          <p:nvPr/>
        </p:nvSpPr>
        <p:spPr bwMode="auto">
          <a:xfrm>
            <a:off x="4275138" y="27717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79" name="Line 139"/>
          <p:cNvSpPr>
            <a:spLocks noChangeShapeType="1"/>
          </p:cNvSpPr>
          <p:nvPr/>
        </p:nvSpPr>
        <p:spPr bwMode="auto">
          <a:xfrm>
            <a:off x="4275138" y="28416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80" name="Line 140"/>
          <p:cNvSpPr>
            <a:spLocks noChangeShapeType="1"/>
          </p:cNvSpPr>
          <p:nvPr/>
        </p:nvSpPr>
        <p:spPr bwMode="auto">
          <a:xfrm>
            <a:off x="4275138" y="29114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81" name="Line 141"/>
          <p:cNvSpPr>
            <a:spLocks noChangeShapeType="1"/>
          </p:cNvSpPr>
          <p:nvPr/>
        </p:nvSpPr>
        <p:spPr bwMode="auto">
          <a:xfrm>
            <a:off x="4275138" y="29813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82" name="Line 142"/>
          <p:cNvSpPr>
            <a:spLocks noChangeShapeType="1"/>
          </p:cNvSpPr>
          <p:nvPr/>
        </p:nvSpPr>
        <p:spPr bwMode="auto">
          <a:xfrm>
            <a:off x="4275138" y="304958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83" name="Line 143"/>
          <p:cNvSpPr>
            <a:spLocks noChangeShapeType="1"/>
          </p:cNvSpPr>
          <p:nvPr/>
        </p:nvSpPr>
        <p:spPr bwMode="auto">
          <a:xfrm>
            <a:off x="4275138" y="3119438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84" name="Line 144"/>
          <p:cNvSpPr>
            <a:spLocks noChangeShapeType="1"/>
          </p:cNvSpPr>
          <p:nvPr/>
        </p:nvSpPr>
        <p:spPr bwMode="auto">
          <a:xfrm>
            <a:off x="4275138" y="318928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85" name="Line 145"/>
          <p:cNvSpPr>
            <a:spLocks noChangeShapeType="1"/>
          </p:cNvSpPr>
          <p:nvPr/>
        </p:nvSpPr>
        <p:spPr bwMode="auto">
          <a:xfrm>
            <a:off x="4275138" y="32575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86" name="Line 146"/>
          <p:cNvSpPr>
            <a:spLocks noChangeShapeType="1"/>
          </p:cNvSpPr>
          <p:nvPr/>
        </p:nvSpPr>
        <p:spPr bwMode="auto">
          <a:xfrm>
            <a:off x="4275138" y="33258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87" name="Line 147"/>
          <p:cNvSpPr>
            <a:spLocks noChangeShapeType="1"/>
          </p:cNvSpPr>
          <p:nvPr/>
        </p:nvSpPr>
        <p:spPr bwMode="auto">
          <a:xfrm>
            <a:off x="4275138" y="33956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88" name="Line 148"/>
          <p:cNvSpPr>
            <a:spLocks noChangeShapeType="1"/>
          </p:cNvSpPr>
          <p:nvPr/>
        </p:nvSpPr>
        <p:spPr bwMode="auto">
          <a:xfrm>
            <a:off x="4275138" y="34655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89" name="Line 149"/>
          <p:cNvSpPr>
            <a:spLocks noChangeShapeType="1"/>
          </p:cNvSpPr>
          <p:nvPr/>
        </p:nvSpPr>
        <p:spPr bwMode="auto">
          <a:xfrm>
            <a:off x="4275138" y="35337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90" name="Line 150"/>
          <p:cNvSpPr>
            <a:spLocks noChangeShapeType="1"/>
          </p:cNvSpPr>
          <p:nvPr/>
        </p:nvSpPr>
        <p:spPr bwMode="auto">
          <a:xfrm>
            <a:off x="4275138" y="36036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91" name="Line 151"/>
          <p:cNvSpPr>
            <a:spLocks noChangeShapeType="1"/>
          </p:cNvSpPr>
          <p:nvPr/>
        </p:nvSpPr>
        <p:spPr bwMode="auto">
          <a:xfrm>
            <a:off x="4275138" y="36734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92" name="Line 152"/>
          <p:cNvSpPr>
            <a:spLocks noChangeShapeType="1"/>
          </p:cNvSpPr>
          <p:nvPr/>
        </p:nvSpPr>
        <p:spPr bwMode="auto">
          <a:xfrm>
            <a:off x="4275138" y="374173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93" name="Line 153"/>
          <p:cNvSpPr>
            <a:spLocks noChangeShapeType="1"/>
          </p:cNvSpPr>
          <p:nvPr/>
        </p:nvSpPr>
        <p:spPr bwMode="auto">
          <a:xfrm>
            <a:off x="4275138" y="3810000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94" name="Line 154"/>
          <p:cNvSpPr>
            <a:spLocks noChangeShapeType="1"/>
          </p:cNvSpPr>
          <p:nvPr/>
        </p:nvSpPr>
        <p:spPr bwMode="auto">
          <a:xfrm>
            <a:off x="4275138" y="38798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95" name="Line 155"/>
          <p:cNvSpPr>
            <a:spLocks noChangeShapeType="1"/>
          </p:cNvSpPr>
          <p:nvPr/>
        </p:nvSpPr>
        <p:spPr bwMode="auto">
          <a:xfrm>
            <a:off x="4275138" y="39497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96" name="Line 156"/>
          <p:cNvSpPr>
            <a:spLocks noChangeShapeType="1"/>
          </p:cNvSpPr>
          <p:nvPr/>
        </p:nvSpPr>
        <p:spPr bwMode="auto">
          <a:xfrm>
            <a:off x="4275138" y="40195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97" name="Line 157"/>
          <p:cNvSpPr>
            <a:spLocks noChangeShapeType="1"/>
          </p:cNvSpPr>
          <p:nvPr/>
        </p:nvSpPr>
        <p:spPr bwMode="auto">
          <a:xfrm>
            <a:off x="4275138" y="40878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98" name="Line 158"/>
          <p:cNvSpPr>
            <a:spLocks noChangeShapeType="1"/>
          </p:cNvSpPr>
          <p:nvPr/>
        </p:nvSpPr>
        <p:spPr bwMode="auto">
          <a:xfrm>
            <a:off x="4275138" y="41560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99" name="Line 159"/>
          <p:cNvSpPr>
            <a:spLocks noChangeShapeType="1"/>
          </p:cNvSpPr>
          <p:nvPr/>
        </p:nvSpPr>
        <p:spPr bwMode="auto">
          <a:xfrm>
            <a:off x="4275138" y="42259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00" name="Line 160"/>
          <p:cNvSpPr>
            <a:spLocks noChangeShapeType="1"/>
          </p:cNvSpPr>
          <p:nvPr/>
        </p:nvSpPr>
        <p:spPr bwMode="auto">
          <a:xfrm>
            <a:off x="4275138" y="42957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01" name="Line 161"/>
          <p:cNvSpPr>
            <a:spLocks noChangeShapeType="1"/>
          </p:cNvSpPr>
          <p:nvPr/>
        </p:nvSpPr>
        <p:spPr bwMode="auto">
          <a:xfrm>
            <a:off x="4275138" y="436403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02" name="Line 162"/>
          <p:cNvSpPr>
            <a:spLocks noChangeShapeType="1"/>
          </p:cNvSpPr>
          <p:nvPr/>
        </p:nvSpPr>
        <p:spPr bwMode="auto">
          <a:xfrm>
            <a:off x="4275138" y="443388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03" name="Line 163"/>
          <p:cNvSpPr>
            <a:spLocks noChangeShapeType="1"/>
          </p:cNvSpPr>
          <p:nvPr/>
        </p:nvSpPr>
        <p:spPr bwMode="auto">
          <a:xfrm>
            <a:off x="4275138" y="4503738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04" name="Line 164"/>
          <p:cNvSpPr>
            <a:spLocks noChangeShapeType="1"/>
          </p:cNvSpPr>
          <p:nvPr/>
        </p:nvSpPr>
        <p:spPr bwMode="auto">
          <a:xfrm>
            <a:off x="4275138" y="45720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05" name="Line 165"/>
          <p:cNvSpPr>
            <a:spLocks noChangeShapeType="1"/>
          </p:cNvSpPr>
          <p:nvPr/>
        </p:nvSpPr>
        <p:spPr bwMode="auto">
          <a:xfrm>
            <a:off x="4275138" y="46402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06" name="Line 166"/>
          <p:cNvSpPr>
            <a:spLocks noChangeShapeType="1"/>
          </p:cNvSpPr>
          <p:nvPr/>
        </p:nvSpPr>
        <p:spPr bwMode="auto">
          <a:xfrm>
            <a:off x="4275138" y="47101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07" name="Line 167"/>
          <p:cNvSpPr>
            <a:spLocks noChangeShapeType="1"/>
          </p:cNvSpPr>
          <p:nvPr/>
        </p:nvSpPr>
        <p:spPr bwMode="auto">
          <a:xfrm>
            <a:off x="4275138" y="47799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08" name="Line 168"/>
          <p:cNvSpPr>
            <a:spLocks noChangeShapeType="1"/>
          </p:cNvSpPr>
          <p:nvPr/>
        </p:nvSpPr>
        <p:spPr bwMode="auto">
          <a:xfrm>
            <a:off x="4275138" y="48498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09" name="Line 169"/>
          <p:cNvSpPr>
            <a:spLocks noChangeShapeType="1"/>
          </p:cNvSpPr>
          <p:nvPr/>
        </p:nvSpPr>
        <p:spPr bwMode="auto">
          <a:xfrm>
            <a:off x="4275138" y="49180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10" name="Line 170"/>
          <p:cNvSpPr>
            <a:spLocks noChangeShapeType="1"/>
          </p:cNvSpPr>
          <p:nvPr/>
        </p:nvSpPr>
        <p:spPr bwMode="auto">
          <a:xfrm>
            <a:off x="4275138" y="49879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11" name="Line 171"/>
          <p:cNvSpPr>
            <a:spLocks noChangeShapeType="1"/>
          </p:cNvSpPr>
          <p:nvPr/>
        </p:nvSpPr>
        <p:spPr bwMode="auto">
          <a:xfrm>
            <a:off x="4275138" y="50577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12" name="Line 172"/>
          <p:cNvSpPr>
            <a:spLocks noChangeShapeType="1"/>
          </p:cNvSpPr>
          <p:nvPr/>
        </p:nvSpPr>
        <p:spPr bwMode="auto">
          <a:xfrm>
            <a:off x="4275138" y="512603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13" name="Text Box 173"/>
          <p:cNvSpPr txBox="1">
            <a:spLocks noChangeArrowheads="1"/>
          </p:cNvSpPr>
          <p:nvPr/>
        </p:nvSpPr>
        <p:spPr bwMode="auto">
          <a:xfrm>
            <a:off x="4759325" y="2913063"/>
            <a:ext cx="430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0414" name="Text Box 174"/>
          <p:cNvSpPr txBox="1">
            <a:spLocks noChangeArrowheads="1"/>
          </p:cNvSpPr>
          <p:nvPr/>
        </p:nvSpPr>
        <p:spPr bwMode="auto">
          <a:xfrm>
            <a:off x="4759325" y="3589338"/>
            <a:ext cx="615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0415" name="Text Box 175"/>
          <p:cNvSpPr txBox="1">
            <a:spLocks noChangeArrowheads="1"/>
          </p:cNvSpPr>
          <p:nvPr/>
        </p:nvSpPr>
        <p:spPr bwMode="auto">
          <a:xfrm>
            <a:off x="4759325" y="4275138"/>
            <a:ext cx="615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0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10416" name="Text Box 176"/>
          <p:cNvSpPr txBox="1">
            <a:spLocks noChangeArrowheads="1"/>
          </p:cNvSpPr>
          <p:nvPr/>
        </p:nvSpPr>
        <p:spPr bwMode="auto">
          <a:xfrm>
            <a:off x="4759325" y="1525588"/>
            <a:ext cx="615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0">
                <a:solidFill>
                  <a:srgbClr val="000000"/>
                </a:solidFill>
              </a:rPr>
              <a:t>20</a:t>
            </a:r>
            <a:endParaRPr lang="ru-RU" sz="20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17" name="Text Box 177"/>
          <p:cNvSpPr txBox="1">
            <a:spLocks noChangeArrowheads="1"/>
          </p:cNvSpPr>
          <p:nvPr/>
        </p:nvSpPr>
        <p:spPr bwMode="auto">
          <a:xfrm>
            <a:off x="4759325" y="2219325"/>
            <a:ext cx="615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0418" name="Line 178"/>
          <p:cNvSpPr>
            <a:spLocks noChangeShapeType="1"/>
          </p:cNvSpPr>
          <p:nvPr/>
        </p:nvSpPr>
        <p:spPr bwMode="auto">
          <a:xfrm>
            <a:off x="4281488" y="13843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19" name="Line 179"/>
          <p:cNvSpPr>
            <a:spLocks noChangeShapeType="1"/>
          </p:cNvSpPr>
          <p:nvPr/>
        </p:nvSpPr>
        <p:spPr bwMode="auto">
          <a:xfrm>
            <a:off x="4281488" y="14541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20" name="Line 180"/>
          <p:cNvSpPr>
            <a:spLocks noChangeShapeType="1"/>
          </p:cNvSpPr>
          <p:nvPr/>
        </p:nvSpPr>
        <p:spPr bwMode="auto">
          <a:xfrm>
            <a:off x="4281488" y="15240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21" name="Line 181"/>
          <p:cNvSpPr>
            <a:spLocks noChangeShapeType="1"/>
          </p:cNvSpPr>
          <p:nvPr/>
        </p:nvSpPr>
        <p:spPr bwMode="auto">
          <a:xfrm>
            <a:off x="4281488" y="15922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22" name="Line 182"/>
          <p:cNvSpPr>
            <a:spLocks noChangeShapeType="1"/>
          </p:cNvSpPr>
          <p:nvPr/>
        </p:nvSpPr>
        <p:spPr bwMode="auto">
          <a:xfrm>
            <a:off x="4281488" y="16605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23" name="Line 183"/>
          <p:cNvSpPr>
            <a:spLocks noChangeShapeType="1"/>
          </p:cNvSpPr>
          <p:nvPr/>
        </p:nvSpPr>
        <p:spPr bwMode="auto">
          <a:xfrm>
            <a:off x="5934075" y="1735138"/>
            <a:ext cx="5397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24" name="Line 184"/>
          <p:cNvSpPr>
            <a:spLocks noChangeShapeType="1"/>
          </p:cNvSpPr>
          <p:nvPr/>
        </p:nvSpPr>
        <p:spPr bwMode="auto">
          <a:xfrm>
            <a:off x="5934075" y="180340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25" name="Line 185"/>
          <p:cNvSpPr>
            <a:spLocks noChangeShapeType="1"/>
          </p:cNvSpPr>
          <p:nvPr/>
        </p:nvSpPr>
        <p:spPr bwMode="auto">
          <a:xfrm>
            <a:off x="5934075" y="187325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26" name="Line 186"/>
          <p:cNvSpPr>
            <a:spLocks noChangeShapeType="1"/>
          </p:cNvSpPr>
          <p:nvPr/>
        </p:nvSpPr>
        <p:spPr bwMode="auto">
          <a:xfrm>
            <a:off x="5934075" y="194151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27" name="Line 187"/>
          <p:cNvSpPr>
            <a:spLocks noChangeShapeType="1"/>
          </p:cNvSpPr>
          <p:nvPr/>
        </p:nvSpPr>
        <p:spPr bwMode="auto">
          <a:xfrm>
            <a:off x="5934075" y="201136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28" name="Line 188"/>
          <p:cNvSpPr>
            <a:spLocks noChangeShapeType="1"/>
          </p:cNvSpPr>
          <p:nvPr/>
        </p:nvSpPr>
        <p:spPr bwMode="auto">
          <a:xfrm>
            <a:off x="5934075" y="208121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29" name="Line 189"/>
          <p:cNvSpPr>
            <a:spLocks noChangeShapeType="1"/>
          </p:cNvSpPr>
          <p:nvPr/>
        </p:nvSpPr>
        <p:spPr bwMode="auto">
          <a:xfrm>
            <a:off x="5934075" y="215106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30" name="Line 190"/>
          <p:cNvSpPr>
            <a:spLocks noChangeShapeType="1"/>
          </p:cNvSpPr>
          <p:nvPr/>
        </p:nvSpPr>
        <p:spPr bwMode="auto">
          <a:xfrm>
            <a:off x="5934075" y="221932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31" name="Line 191"/>
          <p:cNvSpPr>
            <a:spLocks noChangeShapeType="1"/>
          </p:cNvSpPr>
          <p:nvPr/>
        </p:nvSpPr>
        <p:spPr bwMode="auto">
          <a:xfrm>
            <a:off x="5934075" y="2287588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32" name="Line 192"/>
          <p:cNvSpPr>
            <a:spLocks noChangeShapeType="1"/>
          </p:cNvSpPr>
          <p:nvPr/>
        </p:nvSpPr>
        <p:spPr bwMode="auto">
          <a:xfrm>
            <a:off x="5934075" y="2357438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33" name="Line 193"/>
          <p:cNvSpPr>
            <a:spLocks noChangeShapeType="1"/>
          </p:cNvSpPr>
          <p:nvPr/>
        </p:nvSpPr>
        <p:spPr bwMode="auto">
          <a:xfrm>
            <a:off x="5934075" y="2427288"/>
            <a:ext cx="5397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34" name="Line 194"/>
          <p:cNvSpPr>
            <a:spLocks noChangeShapeType="1"/>
          </p:cNvSpPr>
          <p:nvPr/>
        </p:nvSpPr>
        <p:spPr bwMode="auto">
          <a:xfrm>
            <a:off x="5934075" y="249555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35" name="Line 195"/>
          <p:cNvSpPr>
            <a:spLocks noChangeShapeType="1"/>
          </p:cNvSpPr>
          <p:nvPr/>
        </p:nvSpPr>
        <p:spPr bwMode="auto">
          <a:xfrm>
            <a:off x="5934075" y="256540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36" name="Line 196"/>
          <p:cNvSpPr>
            <a:spLocks noChangeShapeType="1"/>
          </p:cNvSpPr>
          <p:nvPr/>
        </p:nvSpPr>
        <p:spPr bwMode="auto">
          <a:xfrm>
            <a:off x="5934075" y="263525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37" name="Line 197"/>
          <p:cNvSpPr>
            <a:spLocks noChangeShapeType="1"/>
          </p:cNvSpPr>
          <p:nvPr/>
        </p:nvSpPr>
        <p:spPr bwMode="auto">
          <a:xfrm>
            <a:off x="5934075" y="270351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38" name="Line 198"/>
          <p:cNvSpPr>
            <a:spLocks noChangeShapeType="1"/>
          </p:cNvSpPr>
          <p:nvPr/>
        </p:nvSpPr>
        <p:spPr bwMode="auto">
          <a:xfrm>
            <a:off x="5934075" y="277177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39" name="Line 199"/>
          <p:cNvSpPr>
            <a:spLocks noChangeShapeType="1"/>
          </p:cNvSpPr>
          <p:nvPr/>
        </p:nvSpPr>
        <p:spPr bwMode="auto">
          <a:xfrm>
            <a:off x="5934075" y="284162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40" name="Line 200"/>
          <p:cNvSpPr>
            <a:spLocks noChangeShapeType="1"/>
          </p:cNvSpPr>
          <p:nvPr/>
        </p:nvSpPr>
        <p:spPr bwMode="auto">
          <a:xfrm>
            <a:off x="5934075" y="291147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41" name="Line 201"/>
          <p:cNvSpPr>
            <a:spLocks noChangeShapeType="1"/>
          </p:cNvSpPr>
          <p:nvPr/>
        </p:nvSpPr>
        <p:spPr bwMode="auto">
          <a:xfrm>
            <a:off x="5934075" y="298132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42" name="Line 202"/>
          <p:cNvSpPr>
            <a:spLocks noChangeShapeType="1"/>
          </p:cNvSpPr>
          <p:nvPr/>
        </p:nvSpPr>
        <p:spPr bwMode="auto">
          <a:xfrm>
            <a:off x="5934075" y="3049588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43" name="Line 203"/>
          <p:cNvSpPr>
            <a:spLocks noChangeShapeType="1"/>
          </p:cNvSpPr>
          <p:nvPr/>
        </p:nvSpPr>
        <p:spPr bwMode="auto">
          <a:xfrm>
            <a:off x="5934075" y="3119438"/>
            <a:ext cx="5397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44" name="Line 204"/>
          <p:cNvSpPr>
            <a:spLocks noChangeShapeType="1"/>
          </p:cNvSpPr>
          <p:nvPr/>
        </p:nvSpPr>
        <p:spPr bwMode="auto">
          <a:xfrm>
            <a:off x="5934075" y="3189288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45" name="Line 205"/>
          <p:cNvSpPr>
            <a:spLocks noChangeShapeType="1"/>
          </p:cNvSpPr>
          <p:nvPr/>
        </p:nvSpPr>
        <p:spPr bwMode="auto">
          <a:xfrm>
            <a:off x="5934075" y="325755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46" name="Line 206"/>
          <p:cNvSpPr>
            <a:spLocks noChangeShapeType="1"/>
          </p:cNvSpPr>
          <p:nvPr/>
        </p:nvSpPr>
        <p:spPr bwMode="auto">
          <a:xfrm>
            <a:off x="5934075" y="332581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47" name="Line 207"/>
          <p:cNvSpPr>
            <a:spLocks noChangeShapeType="1"/>
          </p:cNvSpPr>
          <p:nvPr/>
        </p:nvSpPr>
        <p:spPr bwMode="auto">
          <a:xfrm>
            <a:off x="5934075" y="339566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48" name="Line 208"/>
          <p:cNvSpPr>
            <a:spLocks noChangeShapeType="1"/>
          </p:cNvSpPr>
          <p:nvPr/>
        </p:nvSpPr>
        <p:spPr bwMode="auto">
          <a:xfrm>
            <a:off x="5934075" y="346551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49" name="Line 209"/>
          <p:cNvSpPr>
            <a:spLocks noChangeShapeType="1"/>
          </p:cNvSpPr>
          <p:nvPr/>
        </p:nvSpPr>
        <p:spPr bwMode="auto">
          <a:xfrm>
            <a:off x="5934075" y="353377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50" name="Line 210"/>
          <p:cNvSpPr>
            <a:spLocks noChangeShapeType="1"/>
          </p:cNvSpPr>
          <p:nvPr/>
        </p:nvSpPr>
        <p:spPr bwMode="auto">
          <a:xfrm>
            <a:off x="5934075" y="360362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51" name="Line 211"/>
          <p:cNvSpPr>
            <a:spLocks noChangeShapeType="1"/>
          </p:cNvSpPr>
          <p:nvPr/>
        </p:nvSpPr>
        <p:spPr bwMode="auto">
          <a:xfrm>
            <a:off x="5934075" y="367347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52" name="Line 212"/>
          <p:cNvSpPr>
            <a:spLocks noChangeShapeType="1"/>
          </p:cNvSpPr>
          <p:nvPr/>
        </p:nvSpPr>
        <p:spPr bwMode="auto">
          <a:xfrm>
            <a:off x="5934075" y="3741738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53" name="Line 213"/>
          <p:cNvSpPr>
            <a:spLocks noChangeShapeType="1"/>
          </p:cNvSpPr>
          <p:nvPr/>
        </p:nvSpPr>
        <p:spPr bwMode="auto">
          <a:xfrm>
            <a:off x="5934075" y="3810000"/>
            <a:ext cx="5397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54" name="Line 214"/>
          <p:cNvSpPr>
            <a:spLocks noChangeShapeType="1"/>
          </p:cNvSpPr>
          <p:nvPr/>
        </p:nvSpPr>
        <p:spPr bwMode="auto">
          <a:xfrm>
            <a:off x="5934075" y="387985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55" name="Line 215"/>
          <p:cNvSpPr>
            <a:spLocks noChangeShapeType="1"/>
          </p:cNvSpPr>
          <p:nvPr/>
        </p:nvSpPr>
        <p:spPr bwMode="auto">
          <a:xfrm>
            <a:off x="5934075" y="394970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56" name="Line 216"/>
          <p:cNvSpPr>
            <a:spLocks noChangeShapeType="1"/>
          </p:cNvSpPr>
          <p:nvPr/>
        </p:nvSpPr>
        <p:spPr bwMode="auto">
          <a:xfrm>
            <a:off x="5934075" y="401955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57" name="Line 217"/>
          <p:cNvSpPr>
            <a:spLocks noChangeShapeType="1"/>
          </p:cNvSpPr>
          <p:nvPr/>
        </p:nvSpPr>
        <p:spPr bwMode="auto">
          <a:xfrm>
            <a:off x="5934075" y="408781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58" name="Line 218"/>
          <p:cNvSpPr>
            <a:spLocks noChangeShapeType="1"/>
          </p:cNvSpPr>
          <p:nvPr/>
        </p:nvSpPr>
        <p:spPr bwMode="auto">
          <a:xfrm>
            <a:off x="5934075" y="415607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59" name="Line 219"/>
          <p:cNvSpPr>
            <a:spLocks noChangeShapeType="1"/>
          </p:cNvSpPr>
          <p:nvPr/>
        </p:nvSpPr>
        <p:spPr bwMode="auto">
          <a:xfrm>
            <a:off x="5934075" y="422592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60" name="Line 220"/>
          <p:cNvSpPr>
            <a:spLocks noChangeShapeType="1"/>
          </p:cNvSpPr>
          <p:nvPr/>
        </p:nvSpPr>
        <p:spPr bwMode="auto">
          <a:xfrm>
            <a:off x="5934075" y="429577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61" name="Line 221"/>
          <p:cNvSpPr>
            <a:spLocks noChangeShapeType="1"/>
          </p:cNvSpPr>
          <p:nvPr/>
        </p:nvSpPr>
        <p:spPr bwMode="auto">
          <a:xfrm>
            <a:off x="5934075" y="4364038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62" name="Line 222"/>
          <p:cNvSpPr>
            <a:spLocks noChangeShapeType="1"/>
          </p:cNvSpPr>
          <p:nvPr/>
        </p:nvSpPr>
        <p:spPr bwMode="auto">
          <a:xfrm>
            <a:off x="5934075" y="4433888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63" name="Line 223"/>
          <p:cNvSpPr>
            <a:spLocks noChangeShapeType="1"/>
          </p:cNvSpPr>
          <p:nvPr/>
        </p:nvSpPr>
        <p:spPr bwMode="auto">
          <a:xfrm>
            <a:off x="5934075" y="4503738"/>
            <a:ext cx="5397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64" name="Line 224"/>
          <p:cNvSpPr>
            <a:spLocks noChangeShapeType="1"/>
          </p:cNvSpPr>
          <p:nvPr/>
        </p:nvSpPr>
        <p:spPr bwMode="auto">
          <a:xfrm>
            <a:off x="5934075" y="457200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65" name="Line 225"/>
          <p:cNvSpPr>
            <a:spLocks noChangeShapeType="1"/>
          </p:cNvSpPr>
          <p:nvPr/>
        </p:nvSpPr>
        <p:spPr bwMode="auto">
          <a:xfrm>
            <a:off x="5934075" y="464026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66" name="Line 226"/>
          <p:cNvSpPr>
            <a:spLocks noChangeShapeType="1"/>
          </p:cNvSpPr>
          <p:nvPr/>
        </p:nvSpPr>
        <p:spPr bwMode="auto">
          <a:xfrm>
            <a:off x="5934075" y="471011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67" name="Line 227"/>
          <p:cNvSpPr>
            <a:spLocks noChangeShapeType="1"/>
          </p:cNvSpPr>
          <p:nvPr/>
        </p:nvSpPr>
        <p:spPr bwMode="auto">
          <a:xfrm>
            <a:off x="5934075" y="477996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68" name="Line 228"/>
          <p:cNvSpPr>
            <a:spLocks noChangeShapeType="1"/>
          </p:cNvSpPr>
          <p:nvPr/>
        </p:nvSpPr>
        <p:spPr bwMode="auto">
          <a:xfrm>
            <a:off x="5934075" y="484981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69" name="Line 229"/>
          <p:cNvSpPr>
            <a:spLocks noChangeShapeType="1"/>
          </p:cNvSpPr>
          <p:nvPr/>
        </p:nvSpPr>
        <p:spPr bwMode="auto">
          <a:xfrm>
            <a:off x="5934075" y="491807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70" name="Line 230"/>
          <p:cNvSpPr>
            <a:spLocks noChangeShapeType="1"/>
          </p:cNvSpPr>
          <p:nvPr/>
        </p:nvSpPr>
        <p:spPr bwMode="auto">
          <a:xfrm>
            <a:off x="5934075" y="498792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71" name="Line 231"/>
          <p:cNvSpPr>
            <a:spLocks noChangeShapeType="1"/>
          </p:cNvSpPr>
          <p:nvPr/>
        </p:nvSpPr>
        <p:spPr bwMode="auto">
          <a:xfrm>
            <a:off x="5934075" y="505777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72" name="Line 232"/>
          <p:cNvSpPr>
            <a:spLocks noChangeShapeType="1"/>
          </p:cNvSpPr>
          <p:nvPr/>
        </p:nvSpPr>
        <p:spPr bwMode="auto">
          <a:xfrm>
            <a:off x="5934075" y="5126038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73" name="Text Box 233"/>
          <p:cNvSpPr txBox="1">
            <a:spLocks noChangeArrowheads="1"/>
          </p:cNvSpPr>
          <p:nvPr/>
        </p:nvSpPr>
        <p:spPr bwMode="auto">
          <a:xfrm>
            <a:off x="6419850" y="2913063"/>
            <a:ext cx="428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0474" name="Text Box 234"/>
          <p:cNvSpPr txBox="1">
            <a:spLocks noChangeArrowheads="1"/>
          </p:cNvSpPr>
          <p:nvPr/>
        </p:nvSpPr>
        <p:spPr bwMode="auto">
          <a:xfrm>
            <a:off x="6419850" y="3589338"/>
            <a:ext cx="561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0475" name="Text Box 235"/>
          <p:cNvSpPr txBox="1">
            <a:spLocks noChangeArrowheads="1"/>
          </p:cNvSpPr>
          <p:nvPr/>
        </p:nvSpPr>
        <p:spPr bwMode="auto">
          <a:xfrm>
            <a:off x="6419850" y="4275138"/>
            <a:ext cx="766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 sz="2000" b="0">
              <a:solidFill>
                <a:srgbClr val="000000"/>
              </a:solidFill>
            </a:endParaRPr>
          </a:p>
        </p:txBody>
      </p:sp>
      <p:sp>
        <p:nvSpPr>
          <p:cNvPr id="10476" name="Text Box 236"/>
          <p:cNvSpPr txBox="1">
            <a:spLocks noChangeArrowheads="1"/>
          </p:cNvSpPr>
          <p:nvPr/>
        </p:nvSpPr>
        <p:spPr bwMode="auto">
          <a:xfrm>
            <a:off x="6419850" y="1381125"/>
            <a:ext cx="766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 sz="20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77" name="Text Box 237"/>
          <p:cNvSpPr txBox="1">
            <a:spLocks noChangeArrowheads="1"/>
          </p:cNvSpPr>
          <p:nvPr/>
        </p:nvSpPr>
        <p:spPr bwMode="auto">
          <a:xfrm>
            <a:off x="6445250" y="2200275"/>
            <a:ext cx="766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0478" name="Line 238"/>
          <p:cNvSpPr>
            <a:spLocks noChangeShapeType="1"/>
          </p:cNvSpPr>
          <p:nvPr/>
        </p:nvSpPr>
        <p:spPr bwMode="auto">
          <a:xfrm>
            <a:off x="5942013" y="13843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79" name="Line 239"/>
          <p:cNvSpPr>
            <a:spLocks noChangeShapeType="1"/>
          </p:cNvSpPr>
          <p:nvPr/>
        </p:nvSpPr>
        <p:spPr bwMode="auto">
          <a:xfrm>
            <a:off x="5942013" y="14541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80" name="Line 240"/>
          <p:cNvSpPr>
            <a:spLocks noChangeShapeType="1"/>
          </p:cNvSpPr>
          <p:nvPr/>
        </p:nvSpPr>
        <p:spPr bwMode="auto">
          <a:xfrm>
            <a:off x="5942013" y="15240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81" name="Line 241"/>
          <p:cNvSpPr>
            <a:spLocks noChangeShapeType="1"/>
          </p:cNvSpPr>
          <p:nvPr/>
        </p:nvSpPr>
        <p:spPr bwMode="auto">
          <a:xfrm>
            <a:off x="5942013" y="15922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82" name="Line 242"/>
          <p:cNvSpPr>
            <a:spLocks noChangeShapeType="1"/>
          </p:cNvSpPr>
          <p:nvPr/>
        </p:nvSpPr>
        <p:spPr bwMode="auto">
          <a:xfrm>
            <a:off x="5942013" y="16605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83" name="Rectangle 243"/>
          <p:cNvSpPr>
            <a:spLocks noChangeArrowheads="1"/>
          </p:cNvSpPr>
          <p:nvPr/>
        </p:nvSpPr>
        <p:spPr bwMode="auto">
          <a:xfrm>
            <a:off x="2855913" y="1379538"/>
            <a:ext cx="53975" cy="423068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84" name="Rectangle 244"/>
          <p:cNvSpPr>
            <a:spLocks noChangeArrowheads="1"/>
          </p:cNvSpPr>
          <p:nvPr/>
        </p:nvSpPr>
        <p:spPr bwMode="auto">
          <a:xfrm>
            <a:off x="4516438" y="1379538"/>
            <a:ext cx="53975" cy="423068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85" name="Rectangle 245"/>
          <p:cNvSpPr>
            <a:spLocks noChangeArrowheads="1"/>
          </p:cNvSpPr>
          <p:nvPr/>
        </p:nvSpPr>
        <p:spPr bwMode="auto">
          <a:xfrm>
            <a:off x="6176963" y="1379538"/>
            <a:ext cx="53975" cy="423068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86" name="Line 246"/>
          <p:cNvSpPr>
            <a:spLocks noChangeShapeType="1"/>
          </p:cNvSpPr>
          <p:nvPr/>
        </p:nvSpPr>
        <p:spPr bwMode="auto">
          <a:xfrm>
            <a:off x="7594600" y="1735138"/>
            <a:ext cx="5397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87" name="Line 247"/>
          <p:cNvSpPr>
            <a:spLocks noChangeShapeType="1"/>
          </p:cNvSpPr>
          <p:nvPr/>
        </p:nvSpPr>
        <p:spPr bwMode="auto">
          <a:xfrm>
            <a:off x="7594600" y="180340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88" name="Line 248"/>
          <p:cNvSpPr>
            <a:spLocks noChangeShapeType="1"/>
          </p:cNvSpPr>
          <p:nvPr/>
        </p:nvSpPr>
        <p:spPr bwMode="auto">
          <a:xfrm>
            <a:off x="7594600" y="187325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89" name="Line 249"/>
          <p:cNvSpPr>
            <a:spLocks noChangeShapeType="1"/>
          </p:cNvSpPr>
          <p:nvPr/>
        </p:nvSpPr>
        <p:spPr bwMode="auto">
          <a:xfrm>
            <a:off x="7594600" y="194151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90" name="Line 250"/>
          <p:cNvSpPr>
            <a:spLocks noChangeShapeType="1"/>
          </p:cNvSpPr>
          <p:nvPr/>
        </p:nvSpPr>
        <p:spPr bwMode="auto">
          <a:xfrm>
            <a:off x="7594600" y="201136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91" name="Line 251"/>
          <p:cNvSpPr>
            <a:spLocks noChangeShapeType="1"/>
          </p:cNvSpPr>
          <p:nvPr/>
        </p:nvSpPr>
        <p:spPr bwMode="auto">
          <a:xfrm>
            <a:off x="7594600" y="208121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92" name="Line 252"/>
          <p:cNvSpPr>
            <a:spLocks noChangeShapeType="1"/>
          </p:cNvSpPr>
          <p:nvPr/>
        </p:nvSpPr>
        <p:spPr bwMode="auto">
          <a:xfrm>
            <a:off x="7594600" y="215106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93" name="Line 253"/>
          <p:cNvSpPr>
            <a:spLocks noChangeShapeType="1"/>
          </p:cNvSpPr>
          <p:nvPr/>
        </p:nvSpPr>
        <p:spPr bwMode="auto">
          <a:xfrm>
            <a:off x="7594600" y="221932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94" name="Line 254"/>
          <p:cNvSpPr>
            <a:spLocks noChangeShapeType="1"/>
          </p:cNvSpPr>
          <p:nvPr/>
        </p:nvSpPr>
        <p:spPr bwMode="auto">
          <a:xfrm>
            <a:off x="7594600" y="2287588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95" name="Line 255"/>
          <p:cNvSpPr>
            <a:spLocks noChangeShapeType="1"/>
          </p:cNvSpPr>
          <p:nvPr/>
        </p:nvSpPr>
        <p:spPr bwMode="auto">
          <a:xfrm>
            <a:off x="7594600" y="2357438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96" name="Line 256"/>
          <p:cNvSpPr>
            <a:spLocks noChangeShapeType="1"/>
          </p:cNvSpPr>
          <p:nvPr/>
        </p:nvSpPr>
        <p:spPr bwMode="auto">
          <a:xfrm>
            <a:off x="7594600" y="2427288"/>
            <a:ext cx="5397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97" name="Line 257"/>
          <p:cNvSpPr>
            <a:spLocks noChangeShapeType="1"/>
          </p:cNvSpPr>
          <p:nvPr/>
        </p:nvSpPr>
        <p:spPr bwMode="auto">
          <a:xfrm>
            <a:off x="7594600" y="249555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98" name="Line 258"/>
          <p:cNvSpPr>
            <a:spLocks noChangeShapeType="1"/>
          </p:cNvSpPr>
          <p:nvPr/>
        </p:nvSpPr>
        <p:spPr bwMode="auto">
          <a:xfrm>
            <a:off x="7594600" y="256540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99" name="Line 259"/>
          <p:cNvSpPr>
            <a:spLocks noChangeShapeType="1"/>
          </p:cNvSpPr>
          <p:nvPr/>
        </p:nvSpPr>
        <p:spPr bwMode="auto">
          <a:xfrm>
            <a:off x="7594600" y="263525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00" name="Line 260"/>
          <p:cNvSpPr>
            <a:spLocks noChangeShapeType="1"/>
          </p:cNvSpPr>
          <p:nvPr/>
        </p:nvSpPr>
        <p:spPr bwMode="auto">
          <a:xfrm>
            <a:off x="7594600" y="270351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01" name="Line 261"/>
          <p:cNvSpPr>
            <a:spLocks noChangeShapeType="1"/>
          </p:cNvSpPr>
          <p:nvPr/>
        </p:nvSpPr>
        <p:spPr bwMode="auto">
          <a:xfrm>
            <a:off x="7594600" y="277177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02" name="Line 262"/>
          <p:cNvSpPr>
            <a:spLocks noChangeShapeType="1"/>
          </p:cNvSpPr>
          <p:nvPr/>
        </p:nvSpPr>
        <p:spPr bwMode="auto">
          <a:xfrm>
            <a:off x="7594600" y="284162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03" name="Line 263"/>
          <p:cNvSpPr>
            <a:spLocks noChangeShapeType="1"/>
          </p:cNvSpPr>
          <p:nvPr/>
        </p:nvSpPr>
        <p:spPr bwMode="auto">
          <a:xfrm>
            <a:off x="7594600" y="291147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04" name="Line 264"/>
          <p:cNvSpPr>
            <a:spLocks noChangeShapeType="1"/>
          </p:cNvSpPr>
          <p:nvPr/>
        </p:nvSpPr>
        <p:spPr bwMode="auto">
          <a:xfrm>
            <a:off x="7594600" y="298132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05" name="Line 265"/>
          <p:cNvSpPr>
            <a:spLocks noChangeShapeType="1"/>
          </p:cNvSpPr>
          <p:nvPr/>
        </p:nvSpPr>
        <p:spPr bwMode="auto">
          <a:xfrm>
            <a:off x="7594600" y="3049588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06" name="Line 266"/>
          <p:cNvSpPr>
            <a:spLocks noChangeShapeType="1"/>
          </p:cNvSpPr>
          <p:nvPr/>
        </p:nvSpPr>
        <p:spPr bwMode="auto">
          <a:xfrm>
            <a:off x="7594600" y="3119438"/>
            <a:ext cx="5397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07" name="Line 267"/>
          <p:cNvSpPr>
            <a:spLocks noChangeShapeType="1"/>
          </p:cNvSpPr>
          <p:nvPr/>
        </p:nvSpPr>
        <p:spPr bwMode="auto">
          <a:xfrm>
            <a:off x="7594600" y="3189288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08" name="Line 268"/>
          <p:cNvSpPr>
            <a:spLocks noChangeShapeType="1"/>
          </p:cNvSpPr>
          <p:nvPr/>
        </p:nvSpPr>
        <p:spPr bwMode="auto">
          <a:xfrm>
            <a:off x="7594600" y="325755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09" name="Line 269"/>
          <p:cNvSpPr>
            <a:spLocks noChangeShapeType="1"/>
          </p:cNvSpPr>
          <p:nvPr/>
        </p:nvSpPr>
        <p:spPr bwMode="auto">
          <a:xfrm>
            <a:off x="7594600" y="332581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10" name="Line 270"/>
          <p:cNvSpPr>
            <a:spLocks noChangeShapeType="1"/>
          </p:cNvSpPr>
          <p:nvPr/>
        </p:nvSpPr>
        <p:spPr bwMode="auto">
          <a:xfrm>
            <a:off x="7594600" y="339566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11" name="Line 271"/>
          <p:cNvSpPr>
            <a:spLocks noChangeShapeType="1"/>
          </p:cNvSpPr>
          <p:nvPr/>
        </p:nvSpPr>
        <p:spPr bwMode="auto">
          <a:xfrm>
            <a:off x="7594600" y="346551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12" name="Line 272"/>
          <p:cNvSpPr>
            <a:spLocks noChangeShapeType="1"/>
          </p:cNvSpPr>
          <p:nvPr/>
        </p:nvSpPr>
        <p:spPr bwMode="auto">
          <a:xfrm>
            <a:off x="7594600" y="353377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13" name="Line 273"/>
          <p:cNvSpPr>
            <a:spLocks noChangeShapeType="1"/>
          </p:cNvSpPr>
          <p:nvPr/>
        </p:nvSpPr>
        <p:spPr bwMode="auto">
          <a:xfrm>
            <a:off x="7594600" y="360362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14" name="Line 274"/>
          <p:cNvSpPr>
            <a:spLocks noChangeShapeType="1"/>
          </p:cNvSpPr>
          <p:nvPr/>
        </p:nvSpPr>
        <p:spPr bwMode="auto">
          <a:xfrm>
            <a:off x="7594600" y="367347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15" name="Line 275"/>
          <p:cNvSpPr>
            <a:spLocks noChangeShapeType="1"/>
          </p:cNvSpPr>
          <p:nvPr/>
        </p:nvSpPr>
        <p:spPr bwMode="auto">
          <a:xfrm>
            <a:off x="7594600" y="3741738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16" name="Line 276"/>
          <p:cNvSpPr>
            <a:spLocks noChangeShapeType="1"/>
          </p:cNvSpPr>
          <p:nvPr/>
        </p:nvSpPr>
        <p:spPr bwMode="auto">
          <a:xfrm>
            <a:off x="7594600" y="3810000"/>
            <a:ext cx="5397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17" name="Line 277"/>
          <p:cNvSpPr>
            <a:spLocks noChangeShapeType="1"/>
          </p:cNvSpPr>
          <p:nvPr/>
        </p:nvSpPr>
        <p:spPr bwMode="auto">
          <a:xfrm>
            <a:off x="7594600" y="387985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18" name="Line 278"/>
          <p:cNvSpPr>
            <a:spLocks noChangeShapeType="1"/>
          </p:cNvSpPr>
          <p:nvPr/>
        </p:nvSpPr>
        <p:spPr bwMode="auto">
          <a:xfrm>
            <a:off x="7594600" y="394970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19" name="Line 279"/>
          <p:cNvSpPr>
            <a:spLocks noChangeShapeType="1"/>
          </p:cNvSpPr>
          <p:nvPr/>
        </p:nvSpPr>
        <p:spPr bwMode="auto">
          <a:xfrm>
            <a:off x="7594600" y="401955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20" name="Line 280"/>
          <p:cNvSpPr>
            <a:spLocks noChangeShapeType="1"/>
          </p:cNvSpPr>
          <p:nvPr/>
        </p:nvSpPr>
        <p:spPr bwMode="auto">
          <a:xfrm>
            <a:off x="7594600" y="408781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21" name="Line 281"/>
          <p:cNvSpPr>
            <a:spLocks noChangeShapeType="1"/>
          </p:cNvSpPr>
          <p:nvPr/>
        </p:nvSpPr>
        <p:spPr bwMode="auto">
          <a:xfrm>
            <a:off x="7594600" y="415607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22" name="Line 282"/>
          <p:cNvSpPr>
            <a:spLocks noChangeShapeType="1"/>
          </p:cNvSpPr>
          <p:nvPr/>
        </p:nvSpPr>
        <p:spPr bwMode="auto">
          <a:xfrm>
            <a:off x="7594600" y="422592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23" name="Line 283"/>
          <p:cNvSpPr>
            <a:spLocks noChangeShapeType="1"/>
          </p:cNvSpPr>
          <p:nvPr/>
        </p:nvSpPr>
        <p:spPr bwMode="auto">
          <a:xfrm>
            <a:off x="7594600" y="429577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24" name="Line 284"/>
          <p:cNvSpPr>
            <a:spLocks noChangeShapeType="1"/>
          </p:cNvSpPr>
          <p:nvPr/>
        </p:nvSpPr>
        <p:spPr bwMode="auto">
          <a:xfrm>
            <a:off x="7594600" y="4364038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25" name="Line 285"/>
          <p:cNvSpPr>
            <a:spLocks noChangeShapeType="1"/>
          </p:cNvSpPr>
          <p:nvPr/>
        </p:nvSpPr>
        <p:spPr bwMode="auto">
          <a:xfrm>
            <a:off x="7594600" y="4433888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26" name="Line 286"/>
          <p:cNvSpPr>
            <a:spLocks noChangeShapeType="1"/>
          </p:cNvSpPr>
          <p:nvPr/>
        </p:nvSpPr>
        <p:spPr bwMode="auto">
          <a:xfrm>
            <a:off x="7594600" y="4503738"/>
            <a:ext cx="5397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27" name="Line 287"/>
          <p:cNvSpPr>
            <a:spLocks noChangeShapeType="1"/>
          </p:cNvSpPr>
          <p:nvPr/>
        </p:nvSpPr>
        <p:spPr bwMode="auto">
          <a:xfrm>
            <a:off x="7594600" y="457200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28" name="Line 288"/>
          <p:cNvSpPr>
            <a:spLocks noChangeShapeType="1"/>
          </p:cNvSpPr>
          <p:nvPr/>
        </p:nvSpPr>
        <p:spPr bwMode="auto">
          <a:xfrm>
            <a:off x="7594600" y="464026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29" name="Line 289"/>
          <p:cNvSpPr>
            <a:spLocks noChangeShapeType="1"/>
          </p:cNvSpPr>
          <p:nvPr/>
        </p:nvSpPr>
        <p:spPr bwMode="auto">
          <a:xfrm>
            <a:off x="7594600" y="471011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30" name="Line 290"/>
          <p:cNvSpPr>
            <a:spLocks noChangeShapeType="1"/>
          </p:cNvSpPr>
          <p:nvPr/>
        </p:nvSpPr>
        <p:spPr bwMode="auto">
          <a:xfrm>
            <a:off x="7594600" y="477996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31" name="Line 291"/>
          <p:cNvSpPr>
            <a:spLocks noChangeShapeType="1"/>
          </p:cNvSpPr>
          <p:nvPr/>
        </p:nvSpPr>
        <p:spPr bwMode="auto">
          <a:xfrm>
            <a:off x="7594600" y="484981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32" name="Line 292"/>
          <p:cNvSpPr>
            <a:spLocks noChangeShapeType="1"/>
          </p:cNvSpPr>
          <p:nvPr/>
        </p:nvSpPr>
        <p:spPr bwMode="auto">
          <a:xfrm>
            <a:off x="7594600" y="491807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33" name="Line 293"/>
          <p:cNvSpPr>
            <a:spLocks noChangeShapeType="1"/>
          </p:cNvSpPr>
          <p:nvPr/>
        </p:nvSpPr>
        <p:spPr bwMode="auto">
          <a:xfrm>
            <a:off x="7594600" y="498792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34" name="Line 294"/>
          <p:cNvSpPr>
            <a:spLocks noChangeShapeType="1"/>
          </p:cNvSpPr>
          <p:nvPr/>
        </p:nvSpPr>
        <p:spPr bwMode="auto">
          <a:xfrm>
            <a:off x="7594600" y="505777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35" name="Line 295"/>
          <p:cNvSpPr>
            <a:spLocks noChangeShapeType="1"/>
          </p:cNvSpPr>
          <p:nvPr/>
        </p:nvSpPr>
        <p:spPr bwMode="auto">
          <a:xfrm>
            <a:off x="7594600" y="5126038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36" name="Text Box 296"/>
          <p:cNvSpPr txBox="1">
            <a:spLocks noChangeArrowheads="1"/>
          </p:cNvSpPr>
          <p:nvPr/>
        </p:nvSpPr>
        <p:spPr bwMode="auto">
          <a:xfrm>
            <a:off x="8080375" y="2898775"/>
            <a:ext cx="63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 sz="2000" b="0">
              <a:solidFill>
                <a:srgbClr val="000000"/>
              </a:solidFill>
            </a:endParaRPr>
          </a:p>
        </p:txBody>
      </p:sp>
      <p:sp>
        <p:nvSpPr>
          <p:cNvPr id="10537" name="Text Box 297"/>
          <p:cNvSpPr txBox="1">
            <a:spLocks noChangeArrowheads="1"/>
          </p:cNvSpPr>
          <p:nvPr/>
        </p:nvSpPr>
        <p:spPr bwMode="auto">
          <a:xfrm>
            <a:off x="8080375" y="3589338"/>
            <a:ext cx="560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0538" name="Text Box 298"/>
          <p:cNvSpPr txBox="1">
            <a:spLocks noChangeArrowheads="1"/>
          </p:cNvSpPr>
          <p:nvPr/>
        </p:nvSpPr>
        <p:spPr bwMode="auto">
          <a:xfrm>
            <a:off x="8080375" y="4275138"/>
            <a:ext cx="682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 sz="2000" b="0">
              <a:solidFill>
                <a:srgbClr val="000000"/>
              </a:solidFill>
            </a:endParaRPr>
          </a:p>
        </p:txBody>
      </p:sp>
      <p:sp>
        <p:nvSpPr>
          <p:cNvPr id="10539" name="Text Box 299"/>
          <p:cNvSpPr txBox="1">
            <a:spLocks noChangeArrowheads="1"/>
          </p:cNvSpPr>
          <p:nvPr/>
        </p:nvSpPr>
        <p:spPr bwMode="auto">
          <a:xfrm>
            <a:off x="8080375" y="1525588"/>
            <a:ext cx="560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0">
                <a:solidFill>
                  <a:srgbClr val="000000"/>
                </a:solidFill>
              </a:rPr>
              <a:t>20</a:t>
            </a:r>
            <a:endParaRPr lang="ru-RU" sz="20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540" name="Text Box 300"/>
          <p:cNvSpPr txBox="1">
            <a:spLocks noChangeArrowheads="1"/>
          </p:cNvSpPr>
          <p:nvPr/>
        </p:nvSpPr>
        <p:spPr bwMode="auto">
          <a:xfrm>
            <a:off x="8093075" y="2162175"/>
            <a:ext cx="560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0541" name="Line 301"/>
          <p:cNvSpPr>
            <a:spLocks noChangeShapeType="1"/>
          </p:cNvSpPr>
          <p:nvPr/>
        </p:nvSpPr>
        <p:spPr bwMode="auto">
          <a:xfrm>
            <a:off x="7602538" y="13843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42" name="Line 302"/>
          <p:cNvSpPr>
            <a:spLocks noChangeShapeType="1"/>
          </p:cNvSpPr>
          <p:nvPr/>
        </p:nvSpPr>
        <p:spPr bwMode="auto">
          <a:xfrm>
            <a:off x="7602538" y="14541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43" name="Line 303"/>
          <p:cNvSpPr>
            <a:spLocks noChangeShapeType="1"/>
          </p:cNvSpPr>
          <p:nvPr/>
        </p:nvSpPr>
        <p:spPr bwMode="auto">
          <a:xfrm>
            <a:off x="7602538" y="15240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44" name="Line 304"/>
          <p:cNvSpPr>
            <a:spLocks noChangeShapeType="1"/>
          </p:cNvSpPr>
          <p:nvPr/>
        </p:nvSpPr>
        <p:spPr bwMode="auto">
          <a:xfrm>
            <a:off x="7602538" y="15922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45" name="Line 305"/>
          <p:cNvSpPr>
            <a:spLocks noChangeShapeType="1"/>
          </p:cNvSpPr>
          <p:nvPr/>
        </p:nvSpPr>
        <p:spPr bwMode="auto">
          <a:xfrm>
            <a:off x="7602538" y="16605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46" name="Rectangle 306"/>
          <p:cNvSpPr>
            <a:spLocks noChangeArrowheads="1"/>
          </p:cNvSpPr>
          <p:nvPr/>
        </p:nvSpPr>
        <p:spPr bwMode="auto">
          <a:xfrm>
            <a:off x="7837488" y="1382713"/>
            <a:ext cx="66675" cy="423862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47" name="Text Box 307"/>
          <p:cNvSpPr txBox="1">
            <a:spLocks noChangeArrowheads="1"/>
          </p:cNvSpPr>
          <p:nvPr/>
        </p:nvSpPr>
        <p:spPr bwMode="auto">
          <a:xfrm>
            <a:off x="1066800" y="5786438"/>
            <a:ext cx="93821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2400">
                <a:solidFill>
                  <a:srgbClr val="003366"/>
                </a:solidFill>
              </a:rPr>
              <a:t>0</a:t>
            </a:r>
            <a:r>
              <a:rPr lang="ru-RU" sz="2400">
                <a:solidFill>
                  <a:srgbClr val="003366"/>
                </a:solidFill>
                <a:sym typeface="Symbol" pitchFamily="18" charset="2"/>
              </a:rPr>
              <a:t></a:t>
            </a:r>
            <a:endParaRPr lang="ru-RU" sz="2400">
              <a:solidFill>
                <a:srgbClr val="003366"/>
              </a:solidFill>
            </a:endParaRPr>
          </a:p>
        </p:txBody>
      </p:sp>
      <p:sp>
        <p:nvSpPr>
          <p:cNvPr id="10548" name="Text Box 308"/>
          <p:cNvSpPr txBox="1">
            <a:spLocks noChangeArrowheads="1"/>
          </p:cNvSpPr>
          <p:nvPr/>
        </p:nvSpPr>
        <p:spPr bwMode="auto">
          <a:xfrm>
            <a:off x="2511425" y="5840413"/>
            <a:ext cx="938213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2400">
                <a:solidFill>
                  <a:srgbClr val="003366"/>
                </a:solidFill>
              </a:rPr>
              <a:t>+12</a:t>
            </a:r>
            <a:r>
              <a:rPr lang="ru-RU" sz="2400">
                <a:solidFill>
                  <a:srgbClr val="003366"/>
                </a:solidFill>
                <a:sym typeface="Symbol" pitchFamily="18" charset="2"/>
              </a:rPr>
              <a:t></a:t>
            </a:r>
            <a:endParaRPr lang="ru-RU" sz="2400">
              <a:solidFill>
                <a:srgbClr val="003366"/>
              </a:solidFill>
            </a:endParaRPr>
          </a:p>
        </p:txBody>
      </p:sp>
      <p:sp>
        <p:nvSpPr>
          <p:cNvPr id="10549" name="Text Box 309"/>
          <p:cNvSpPr txBox="1">
            <a:spLocks noChangeArrowheads="1"/>
          </p:cNvSpPr>
          <p:nvPr/>
        </p:nvSpPr>
        <p:spPr bwMode="auto">
          <a:xfrm>
            <a:off x="4208463" y="5840413"/>
            <a:ext cx="938212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2400">
                <a:solidFill>
                  <a:srgbClr val="003366"/>
                </a:solidFill>
              </a:rPr>
              <a:t>–10</a:t>
            </a:r>
            <a:r>
              <a:rPr lang="ru-RU" sz="2400">
                <a:solidFill>
                  <a:srgbClr val="003366"/>
                </a:solidFill>
                <a:sym typeface="Symbol" pitchFamily="18" charset="2"/>
              </a:rPr>
              <a:t></a:t>
            </a:r>
            <a:endParaRPr lang="ru-RU" sz="2400">
              <a:solidFill>
                <a:srgbClr val="003366"/>
              </a:solidFill>
            </a:endParaRPr>
          </a:p>
        </p:txBody>
      </p:sp>
      <p:sp>
        <p:nvSpPr>
          <p:cNvPr id="10550" name="Text Box 310"/>
          <p:cNvSpPr txBox="1">
            <a:spLocks noChangeArrowheads="1"/>
          </p:cNvSpPr>
          <p:nvPr/>
        </p:nvSpPr>
        <p:spPr bwMode="auto">
          <a:xfrm>
            <a:off x="5897563" y="5840413"/>
            <a:ext cx="938212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2400">
                <a:solidFill>
                  <a:srgbClr val="003366"/>
                </a:solidFill>
              </a:rPr>
              <a:t>+6</a:t>
            </a:r>
            <a:r>
              <a:rPr lang="ru-RU" sz="2400">
                <a:solidFill>
                  <a:srgbClr val="003366"/>
                </a:solidFill>
                <a:sym typeface="Symbol" pitchFamily="18" charset="2"/>
              </a:rPr>
              <a:t></a:t>
            </a:r>
            <a:endParaRPr lang="ru-RU" sz="2400">
              <a:solidFill>
                <a:srgbClr val="003366"/>
              </a:solidFill>
            </a:endParaRPr>
          </a:p>
        </p:txBody>
      </p:sp>
      <p:sp>
        <p:nvSpPr>
          <p:cNvPr id="10551" name="Text Box 311"/>
          <p:cNvSpPr txBox="1">
            <a:spLocks noChangeArrowheads="1"/>
          </p:cNvSpPr>
          <p:nvPr/>
        </p:nvSpPr>
        <p:spPr bwMode="auto">
          <a:xfrm>
            <a:off x="7594600" y="5840413"/>
            <a:ext cx="938213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2400">
                <a:solidFill>
                  <a:srgbClr val="003366"/>
                </a:solidFill>
              </a:rPr>
              <a:t>–7</a:t>
            </a:r>
            <a:r>
              <a:rPr lang="ru-RU" sz="2400">
                <a:solidFill>
                  <a:srgbClr val="003366"/>
                </a:solidFill>
                <a:sym typeface="Symbol" pitchFamily="18" charset="2"/>
              </a:rPr>
              <a:t></a:t>
            </a:r>
            <a:endParaRPr lang="ru-RU" sz="2400">
              <a:solidFill>
                <a:srgbClr val="003366"/>
              </a:solidFill>
            </a:endParaRPr>
          </a:p>
        </p:txBody>
      </p:sp>
      <p:sp>
        <p:nvSpPr>
          <p:cNvPr id="10552" name="Text Box 312"/>
          <p:cNvSpPr txBox="1">
            <a:spLocks noChangeArrowheads="1"/>
          </p:cNvSpPr>
          <p:nvPr/>
        </p:nvSpPr>
        <p:spPr bwMode="auto">
          <a:xfrm>
            <a:off x="533400" y="1219200"/>
            <a:ext cx="55403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2000" b="0">
                <a:latin typeface="Times New Roman" pitchFamily="18" charset="0"/>
              </a:rPr>
              <a:t>а)</a:t>
            </a:r>
          </a:p>
        </p:txBody>
      </p:sp>
      <p:sp>
        <p:nvSpPr>
          <p:cNvPr id="10553" name="Text Box 313"/>
          <p:cNvSpPr txBox="1">
            <a:spLocks noChangeArrowheads="1"/>
          </p:cNvSpPr>
          <p:nvPr/>
        </p:nvSpPr>
        <p:spPr bwMode="auto">
          <a:xfrm>
            <a:off x="2181225" y="1219200"/>
            <a:ext cx="55403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2000" b="0">
                <a:latin typeface="Times New Roman" pitchFamily="18" charset="0"/>
              </a:rPr>
              <a:t>б)</a:t>
            </a:r>
          </a:p>
        </p:txBody>
      </p:sp>
      <p:sp>
        <p:nvSpPr>
          <p:cNvPr id="10554" name="Text Box 314"/>
          <p:cNvSpPr txBox="1">
            <a:spLocks noChangeArrowheads="1"/>
          </p:cNvSpPr>
          <p:nvPr/>
        </p:nvSpPr>
        <p:spPr bwMode="auto">
          <a:xfrm>
            <a:off x="3865563" y="1219200"/>
            <a:ext cx="55562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2000" b="0">
                <a:latin typeface="Times New Roman" pitchFamily="18" charset="0"/>
              </a:rPr>
              <a:t>в)</a:t>
            </a:r>
          </a:p>
        </p:txBody>
      </p:sp>
      <p:sp>
        <p:nvSpPr>
          <p:cNvPr id="10555" name="Text Box 315"/>
          <p:cNvSpPr txBox="1">
            <a:spLocks noChangeArrowheads="1"/>
          </p:cNvSpPr>
          <p:nvPr/>
        </p:nvSpPr>
        <p:spPr bwMode="auto">
          <a:xfrm>
            <a:off x="5551488" y="1219200"/>
            <a:ext cx="554037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2000" b="0">
                <a:latin typeface="Times New Roman" pitchFamily="18" charset="0"/>
              </a:rPr>
              <a:t>г)</a:t>
            </a:r>
          </a:p>
        </p:txBody>
      </p:sp>
      <p:sp>
        <p:nvSpPr>
          <p:cNvPr id="10556" name="Text Box 316"/>
          <p:cNvSpPr txBox="1">
            <a:spLocks noChangeArrowheads="1"/>
          </p:cNvSpPr>
          <p:nvPr/>
        </p:nvSpPr>
        <p:spPr bwMode="auto">
          <a:xfrm>
            <a:off x="7231063" y="1243013"/>
            <a:ext cx="554037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2000" b="0">
                <a:latin typeface="Times New Roman" pitchFamily="18" charset="0"/>
              </a:rPr>
              <a:t>д)</a:t>
            </a:r>
          </a:p>
        </p:txBody>
      </p:sp>
      <p:sp>
        <p:nvSpPr>
          <p:cNvPr id="10557" name="Text Box 317"/>
          <p:cNvSpPr txBox="1">
            <a:spLocks noChangeArrowheads="1"/>
          </p:cNvSpPr>
          <p:nvPr/>
        </p:nvSpPr>
        <p:spPr bwMode="auto">
          <a:xfrm>
            <a:off x="8181975" y="2913063"/>
            <a:ext cx="428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0558" name="Oval 318"/>
          <p:cNvSpPr>
            <a:spLocks noChangeArrowheads="1"/>
          </p:cNvSpPr>
          <p:nvPr/>
        </p:nvSpPr>
        <p:spPr bwMode="auto">
          <a:xfrm>
            <a:off x="2801938" y="5584825"/>
            <a:ext cx="161925" cy="2079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59" name="Oval 319"/>
          <p:cNvSpPr>
            <a:spLocks noChangeArrowheads="1"/>
          </p:cNvSpPr>
          <p:nvPr/>
        </p:nvSpPr>
        <p:spPr bwMode="auto">
          <a:xfrm>
            <a:off x="4462463" y="5572125"/>
            <a:ext cx="174625" cy="2079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60" name="Oval 320"/>
          <p:cNvSpPr>
            <a:spLocks noChangeArrowheads="1"/>
          </p:cNvSpPr>
          <p:nvPr/>
        </p:nvSpPr>
        <p:spPr bwMode="auto">
          <a:xfrm>
            <a:off x="6122988" y="5553075"/>
            <a:ext cx="161925" cy="2079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61" name="Oval 321"/>
          <p:cNvSpPr>
            <a:spLocks noChangeArrowheads="1"/>
          </p:cNvSpPr>
          <p:nvPr/>
        </p:nvSpPr>
        <p:spPr bwMode="auto">
          <a:xfrm>
            <a:off x="7804150" y="5568950"/>
            <a:ext cx="161925" cy="2079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62" name="Oval 322"/>
          <p:cNvSpPr>
            <a:spLocks noChangeArrowheads="1"/>
          </p:cNvSpPr>
          <p:nvPr/>
        </p:nvSpPr>
        <p:spPr bwMode="auto">
          <a:xfrm>
            <a:off x="1157288" y="5572125"/>
            <a:ext cx="161925" cy="2079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63" name="Line 323"/>
          <p:cNvSpPr>
            <a:spLocks noChangeShapeType="1"/>
          </p:cNvSpPr>
          <p:nvPr/>
        </p:nvSpPr>
        <p:spPr bwMode="auto">
          <a:xfrm flipV="1">
            <a:off x="1223963" y="3124200"/>
            <a:ext cx="0" cy="25193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64" name="Line 324"/>
          <p:cNvSpPr>
            <a:spLocks noChangeShapeType="1"/>
          </p:cNvSpPr>
          <p:nvPr/>
        </p:nvSpPr>
        <p:spPr bwMode="auto">
          <a:xfrm flipV="1">
            <a:off x="2881313" y="2286000"/>
            <a:ext cx="0" cy="33242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65" name="Line 325"/>
          <p:cNvSpPr>
            <a:spLocks noChangeShapeType="1"/>
          </p:cNvSpPr>
          <p:nvPr/>
        </p:nvSpPr>
        <p:spPr bwMode="auto">
          <a:xfrm flipV="1">
            <a:off x="4548188" y="3810000"/>
            <a:ext cx="0" cy="17764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66" name="Line 326"/>
          <p:cNvSpPr>
            <a:spLocks noChangeShapeType="1"/>
          </p:cNvSpPr>
          <p:nvPr/>
        </p:nvSpPr>
        <p:spPr bwMode="auto">
          <a:xfrm flipV="1">
            <a:off x="6200775" y="2673350"/>
            <a:ext cx="0" cy="2895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67" name="Line 327"/>
          <p:cNvSpPr>
            <a:spLocks noChangeShapeType="1"/>
          </p:cNvSpPr>
          <p:nvPr/>
        </p:nvSpPr>
        <p:spPr bwMode="auto">
          <a:xfrm flipV="1">
            <a:off x="7870825" y="3603625"/>
            <a:ext cx="3175" cy="2006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68" name="AutoShape 328"/>
          <p:cNvSpPr>
            <a:spLocks noChangeArrowheads="1"/>
          </p:cNvSpPr>
          <p:nvPr/>
        </p:nvSpPr>
        <p:spPr bwMode="auto">
          <a:xfrm>
            <a:off x="2171700" y="312738"/>
            <a:ext cx="5448300" cy="536575"/>
          </a:xfrm>
          <a:prstGeom prst="roundRect">
            <a:avLst>
              <a:gd name="adj" fmla="val 16667"/>
            </a:avLst>
          </a:prstGeom>
          <a:noFill/>
          <a:ln w="38100" cmpd="dbl">
            <a:solidFill>
              <a:srgbClr val="0033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003366"/>
                </a:solidFill>
              </a:rPr>
              <a:t>Запишите показания термометра.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" grpId="0"/>
      <p:bldP spid="10548" grpId="0"/>
      <p:bldP spid="10549" grpId="0"/>
      <p:bldP spid="10550" grpId="0"/>
      <p:bldP spid="10551" grpId="0"/>
      <p:bldP spid="10563" grpId="0" animBg="1"/>
      <p:bldP spid="10564" grpId="0" animBg="1"/>
      <p:bldP spid="10565" grpId="0" animBg="1"/>
      <p:bldP spid="10566" grpId="0" animBg="1"/>
      <p:bldP spid="1056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412776"/>
                <a:ext cx="7918648" cy="4683224"/>
              </a:xfrm>
            </p:spPr>
            <p:txBody>
              <a:bodyPr/>
              <a:lstStyle/>
              <a:p>
                <a:r>
                  <a:rPr lang="ru-RU" b="1" dirty="0" smtClean="0"/>
                  <a:t>Какие числа вы уже знаете?</a:t>
                </a:r>
              </a:p>
              <a:p>
                <a:r>
                  <a:rPr lang="ru-RU" b="1" dirty="0"/>
                  <a:t>Найти натуральные числа из перечисленных:   </a:t>
                </a:r>
                <a:r>
                  <a:rPr lang="ru-RU" b="1" dirty="0" smtClean="0"/>
                  <a:t>7;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 smtClean="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b="1" i="1" smtClean="0"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ru-RU" b="1" i="1" smtClean="0">
                        <a:latin typeface="Cambria Math"/>
                      </a:rPr>
                      <m:t>;</m:t>
                    </m:r>
                  </m:oMath>
                </a14:m>
                <a:r>
                  <a:rPr lang="ru-RU" b="1" dirty="0" smtClean="0"/>
                  <a:t> 0; 1,5; 241; 3,25</a:t>
                </a:r>
              </a:p>
              <a:p>
                <a:pPr lvl="0"/>
                <a:r>
                  <a:rPr lang="ru-RU" b="1" dirty="0"/>
                  <a:t>Найти дробные числа среди данных:  1,07</a:t>
                </a:r>
                <a:r>
                  <a:rPr lang="ru-RU" b="1" dirty="0" smtClean="0"/>
                  <a:t>; 2</a:t>
                </a:r>
                <a:r>
                  <a:rPr lang="ru-RU" b="1" dirty="0"/>
                  <a:t>; </a:t>
                </a:r>
                <a:r>
                  <a:rPr lang="ru-RU" b="1" dirty="0" smtClean="0"/>
                  <a:t>0; </a:t>
                </a:r>
                <a:r>
                  <a:rPr lang="ru-RU" b="1" dirty="0"/>
                  <a:t>91</a:t>
                </a:r>
                <a:r>
                  <a:rPr lang="ru-RU" b="1" dirty="0" smtClean="0"/>
                  <a:t>; 0,009; 4;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 smtClean="0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ru-RU" b="1" i="1" smtClean="0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ru-RU" b="1" dirty="0"/>
              </a:p>
              <a:p>
                <a:endParaRPr lang="ru-RU" b="1" dirty="0" smtClean="0"/>
              </a:p>
              <a:p>
                <a:endParaRPr lang="ru-RU" b="1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412776"/>
                <a:ext cx="7918648" cy="4683224"/>
              </a:xfrm>
              <a:blipFill rotWithShape="1">
                <a:blip r:embed="rId2" cstate="print"/>
                <a:stretch>
                  <a:fillRect l="-1771" t="-18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www.fisnyak.ru/_nw/22/6232633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509120"/>
            <a:ext cx="1692275" cy="221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408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5" y="491756"/>
            <a:ext cx="6016785" cy="1143000"/>
          </a:xfrm>
        </p:spPr>
        <p:txBody>
          <a:bodyPr/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Проверим, как вы умеете считать баланс на телефоне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5149" y="1733959"/>
            <a:ext cx="6363316" cy="4949565"/>
          </a:xfrm>
        </p:spPr>
        <p:txBody>
          <a:bodyPr>
            <a:noAutofit/>
          </a:bodyPr>
          <a:lstStyle/>
          <a:p>
            <a:pPr marL="176213" lvl="0" indent="-176213">
              <a:lnSpc>
                <a:spcPts val="2200"/>
              </a:lnSpc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Маша любит разговаривать по телефону, девочка пополнила свой баланс на 5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0р 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и решила позвонить своей подружке Насте, с ней они проговорили 15мин. Сколько денег осталось на балансе  телефона Маши, если минута разговора стоит 2,5р?</a:t>
            </a:r>
          </a:p>
          <a:p>
            <a:pPr marL="176213" indent="-176213">
              <a:lnSpc>
                <a:spcPts val="2200"/>
              </a:lnSpc>
            </a:pP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После 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разговора с Настей Маша баланс не пополняла. Девочка вспомнила, что давно не разговаривала с бабушкой и позвонила ей. Разговор длился 5мин. Сколько денег на балансе телефона осталось у Маши?  </a:t>
            </a:r>
          </a:p>
          <a:p>
            <a:pPr marL="176213" indent="-176213">
              <a:lnSpc>
                <a:spcPts val="2200"/>
              </a:lnSpc>
            </a:pP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Маша 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очень расстроилась, что у нее закончились деньги на балансе, но она вспомнила, что у нее осталось 20р. Девочка положила эти деньги на телефон и позвонила маме. С ней Маша проболтала 10 мин. Сколько денег на балансе телефона осталось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?</a:t>
            </a:r>
            <a:endParaRPr lang="ru-RU" sz="2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2" descr="D:\картинки\анимашки\Люди\AG00076_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250" y="87727"/>
            <a:ext cx="1368152" cy="1646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D:\картинки\анимашки\машины, техника\AG00021_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8465" y="3140968"/>
            <a:ext cx="1240882" cy="1707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39752" y="355136"/>
            <a:ext cx="5368713" cy="786383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balanced" dir="t">
              <a:rot lat="0" lon="0" rev="2100000"/>
            </a:lightRig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50-(15*2,5)=</a:t>
            </a:r>
            <a:r>
              <a:rPr lang="ru-RU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50-37,5=12,5</a:t>
            </a:r>
            <a:endParaRPr lang="ru-RU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1340768"/>
            <a:ext cx="3864929" cy="786383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balanced" dir="t">
              <a:rot lat="0" lon="0" rev="2100000"/>
            </a:lightRig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12,5-(5*2,5)=</a:t>
            </a:r>
            <a:r>
              <a:rPr lang="ru-RU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0</a:t>
            </a:r>
            <a:endParaRPr lang="ru-RU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55402" y="2489454"/>
            <a:ext cx="5368713" cy="786383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balanced" dir="t">
              <a:rot lat="0" lon="0" rev="2100000"/>
            </a:lightRig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20-</a:t>
            </a:r>
            <a:r>
              <a:rPr lang="ru-RU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(10*2,5)=20-25</a:t>
            </a:r>
            <a:r>
              <a:rPr lang="ru-RU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???????</a:t>
            </a:r>
            <a:endParaRPr lang="ru-RU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612" y="2541468"/>
            <a:ext cx="1252537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6763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11088"/>
            <a:ext cx="5760640" cy="13243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71B15"/>
                </a:solidFill>
              </a:rPr>
              <a:t>Всегда ли вы живете по средствам?</a:t>
            </a:r>
            <a:endParaRPr lang="ru-RU" b="1" dirty="0">
              <a:solidFill>
                <a:srgbClr val="371B1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7236296" cy="5373216"/>
          </a:xfrm>
        </p:spPr>
        <p:txBody>
          <a:bodyPr>
            <a:noAutofit/>
          </a:bodyPr>
          <a:lstStyle/>
          <a:p>
            <a:pPr lvl="0">
              <a:lnSpc>
                <a:spcPts val="2000"/>
              </a:lnSpc>
            </a:pPr>
            <a:r>
              <a:rPr lang="ru-RU" sz="2400" b="1" dirty="0"/>
              <a:t>Никите мама каждый день дает 35р на карманные расходы. В понедельник Никита захотел сначала шоколадку </a:t>
            </a:r>
            <a:r>
              <a:rPr lang="en-US" sz="2400" b="1" dirty="0"/>
              <a:t>TWIX</a:t>
            </a:r>
            <a:r>
              <a:rPr lang="ru-RU" sz="2400" b="1" dirty="0"/>
              <a:t> за 20р, а потом он купил сок за 10,5р. Сколько денег осталось у мальчика?</a:t>
            </a:r>
          </a:p>
          <a:p>
            <a:pPr>
              <a:lnSpc>
                <a:spcPts val="2000"/>
              </a:lnSpc>
            </a:pPr>
            <a:r>
              <a:rPr lang="ru-RU" sz="2400" b="1" dirty="0" smtClean="0"/>
              <a:t>Во </a:t>
            </a:r>
            <a:r>
              <a:rPr lang="ru-RU" sz="2400" b="1" dirty="0"/>
              <a:t>вторник  Никита купил такую же шоколадку за 20р, но  другой сок за 19,5р. Сколько денег у него осталось? (не забудьте, что у Никиты осталось 4,5р с понедельника)</a:t>
            </a:r>
          </a:p>
          <a:p>
            <a:pPr>
              <a:lnSpc>
                <a:spcPts val="2000"/>
              </a:lnSpc>
            </a:pPr>
            <a:r>
              <a:rPr lang="ru-RU" sz="2400" b="1" dirty="0" smtClean="0"/>
              <a:t>В </a:t>
            </a:r>
            <a:r>
              <a:rPr lang="ru-RU" sz="2400" b="1" dirty="0"/>
              <a:t>среду Никита пошел с </a:t>
            </a:r>
            <a:r>
              <a:rPr lang="ru-RU" sz="2400" b="1" dirty="0" err="1"/>
              <a:t>Данилом</a:t>
            </a:r>
            <a:r>
              <a:rPr lang="ru-RU" sz="2400" b="1" dirty="0"/>
              <a:t> в магазин. Никита захотел попробовать новую шоколадку за 47,5р, но у него было только 35р, Данил решил выручит друга и дать ему денег в займы. Сколько денег останется у Никиты, если он купит шоколадку?</a:t>
            </a:r>
          </a:p>
          <a:p>
            <a:pPr>
              <a:lnSpc>
                <a:spcPts val="2000"/>
              </a:lnSpc>
            </a:pPr>
            <a:r>
              <a:rPr lang="ru-RU" sz="2400" b="1" dirty="0" smtClean="0"/>
              <a:t>Сколько </a:t>
            </a:r>
            <a:r>
              <a:rPr lang="ru-RU" sz="2400" b="1" dirty="0"/>
              <a:t>Данилу нужно занять Никите, чтобы мальчик мог купить шоколадку?</a:t>
            </a:r>
          </a:p>
          <a:p>
            <a:pPr>
              <a:lnSpc>
                <a:spcPts val="2000"/>
              </a:lnSpc>
            </a:pPr>
            <a:r>
              <a:rPr lang="ru-RU" sz="2400" b="1" dirty="0" smtClean="0"/>
              <a:t>Тогда </a:t>
            </a:r>
            <a:r>
              <a:rPr lang="ru-RU" sz="2400" b="1" dirty="0"/>
              <a:t>долг Никиты составляет 12,5р</a:t>
            </a:r>
          </a:p>
        </p:txBody>
      </p:sp>
      <p:pic>
        <p:nvPicPr>
          <p:cNvPr id="4" name="Picture 20" descr="D:\картинки\анимашки\Разное\J0076179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1224136" cy="1435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D:\картинки\анимашки\Люди\J007617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0086" y="5283074"/>
            <a:ext cx="1891268" cy="1564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23747" y="421834"/>
            <a:ext cx="3928553" cy="786383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balanced" dir="t">
              <a:rot lat="0" lon="0" rev="2100000"/>
            </a:lightRig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dirty="0" smtClean="0"/>
              <a:t>35-20-10,5=4,5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05245" y="1435420"/>
            <a:ext cx="3864929" cy="1148686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balanced" dir="t">
              <a:rot lat="0" lon="0" rev="2100000"/>
            </a:lightRig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dirty="0"/>
              <a:t>35+4,5=39,5</a:t>
            </a:r>
          </a:p>
          <a:p>
            <a:pPr algn="ctr"/>
            <a:r>
              <a:rPr lang="ru-RU" sz="3200" b="1" dirty="0" smtClean="0"/>
              <a:t>39,5-20-19,5=0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5621" y="2924944"/>
            <a:ext cx="3304331" cy="786383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balanced" dir="t">
              <a:rot lat="0" lon="0" rev="2100000"/>
            </a:lightRig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dirty="0"/>
              <a:t>35-47,5</a:t>
            </a:r>
            <a:r>
              <a:rPr lang="ru-RU" sz="3200" b="1" dirty="0" smtClean="0"/>
              <a:t>=???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80234" y="4293096"/>
            <a:ext cx="3114952" cy="786383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balanced" dir="t">
              <a:rot lat="0" lon="0" rev="2100000"/>
            </a:lightRig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dirty="0" smtClean="0"/>
              <a:t>47,5-30=12,5</a:t>
            </a:r>
            <a:endParaRPr lang="ru-RU" sz="3200" b="1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768715"/>
            <a:ext cx="1543050" cy="3098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8608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79208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Давайте сведем ответы задач в таблицу.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1758857"/>
              </p:ext>
            </p:extLst>
          </p:nvPr>
        </p:nvGraphicFramePr>
        <p:xfrm>
          <a:off x="357158" y="1000108"/>
          <a:ext cx="8424935" cy="1888288"/>
        </p:xfrm>
        <a:graphic>
          <a:graphicData uri="http://schemas.openxmlformats.org/drawingml/2006/table">
            <a:tbl>
              <a:tblPr firstRow="1" bandRow="1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  <a:reflection blurRad="6350" stA="50000" endA="300" endPos="55000" dir="5400000" sy="-100000" algn="bl" rotWithShape="0"/>
                </a:effectLst>
                <a:tableStyleId>{08FB837D-C827-4EFA-A057-4D05807E0F7C}</a:tableStyleId>
              </a:tblPr>
              <a:tblGrid>
                <a:gridCol w="2516973"/>
                <a:gridCol w="1179475"/>
                <a:gridCol w="3243555"/>
                <a:gridCol w="1484932"/>
              </a:tblGrid>
              <a:tr h="90348">
                <a:tc>
                  <a:txBody>
                    <a:bodyPr/>
                    <a:lstStyle/>
                    <a:p>
                      <a:pPr marL="96838" indent="0"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96838" indent="-79375" algn="ctr">
                        <a:lnSpc>
                          <a:spcPts val="2500"/>
                        </a:lnSpc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ru-RU" sz="3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883178">
                <a:tc>
                  <a:txBody>
                    <a:bodyPr/>
                    <a:lstStyle/>
                    <a:p>
                      <a:pPr marL="176213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Баланс телефона больше 0</a:t>
                      </a:r>
                      <a:endParaRPr lang="ru-RU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76213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Баланс телефона меньше 0</a:t>
                      </a:r>
                      <a:endParaRPr lang="ru-RU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indent="96838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68761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Остаток от покупки</a:t>
                      </a:r>
                      <a:endParaRPr lang="ru-RU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96838" indent="-96838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Долг</a:t>
                      </a:r>
                      <a:endParaRPr lang="ru-RU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5" name="Picture 14" descr="D:\картинки\анимашки\Разное\AG00373_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5941" y="4745893"/>
            <a:ext cx="1224165" cy="117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84960"/>
            <a:ext cx="2447925" cy="2601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23528" y="4182530"/>
            <a:ext cx="3672408" cy="2304256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2700"/>
              </a:lnSpc>
            </a:pPr>
            <a:r>
              <a:rPr lang="ru-RU" sz="2400" b="1" dirty="0"/>
              <a:t>Числа</a:t>
            </a:r>
          </a:p>
          <a:p>
            <a:pPr lvl="0" algn="ctr">
              <a:lnSpc>
                <a:spcPts val="2700"/>
              </a:lnSpc>
            </a:pPr>
            <a:r>
              <a:rPr lang="ru-RU" sz="2400" b="1" dirty="0"/>
              <a:t>Стоит знак «+»</a:t>
            </a:r>
          </a:p>
          <a:p>
            <a:pPr algn="ctr">
              <a:lnSpc>
                <a:spcPts val="2700"/>
              </a:lnSpc>
            </a:pPr>
            <a:r>
              <a:rPr lang="ru-RU" sz="2400" b="1" dirty="0">
                <a:solidFill>
                  <a:srgbClr val="C00000"/>
                </a:solidFill>
              </a:rPr>
              <a:t>Положительное число</a:t>
            </a:r>
            <a:r>
              <a:rPr lang="ru-RU" sz="2400" b="1" dirty="0"/>
              <a:t>, тогда и только тогда, когда выполнимы оба признака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00106" y="4233789"/>
            <a:ext cx="3672408" cy="2304256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2700"/>
              </a:lnSpc>
            </a:pPr>
            <a:r>
              <a:rPr lang="ru-RU" sz="2400" b="1" dirty="0"/>
              <a:t>Числа</a:t>
            </a:r>
          </a:p>
          <a:p>
            <a:pPr lvl="0" algn="ctr">
              <a:lnSpc>
                <a:spcPts val="2700"/>
              </a:lnSpc>
            </a:pPr>
            <a:r>
              <a:rPr lang="ru-RU" sz="2400" b="1" dirty="0"/>
              <a:t>Стоит знак «-»</a:t>
            </a:r>
          </a:p>
          <a:p>
            <a:pPr algn="ctr">
              <a:lnSpc>
                <a:spcPts val="2700"/>
              </a:lnSpc>
            </a:pPr>
            <a:r>
              <a:rPr lang="ru-RU" sz="2400" b="1" dirty="0">
                <a:solidFill>
                  <a:srgbClr val="C00000"/>
                </a:solidFill>
              </a:rPr>
              <a:t>Отрицательное число</a:t>
            </a:r>
            <a:r>
              <a:rPr lang="ru-RU" sz="2400" b="1" dirty="0"/>
              <a:t>, тогда и только тогда, когда выполнимы оба признака.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57488" y="1500174"/>
            <a:ext cx="115212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+12,5</a:t>
            </a:r>
            <a:endParaRPr lang="ru-RU" sz="3200" b="1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00364" y="2285992"/>
            <a:ext cx="103227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+4,5</a:t>
            </a:r>
            <a:endParaRPr lang="ru-RU" sz="3200" b="1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72396" y="1428736"/>
            <a:ext cx="103227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-5</a:t>
            </a:r>
            <a:endParaRPr lang="ru-RU" sz="3200" b="1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72396" y="2285992"/>
            <a:ext cx="103227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-12,5</a:t>
            </a:r>
            <a:endParaRPr lang="ru-RU" sz="3200" b="1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85984" y="2928934"/>
            <a:ext cx="5292762" cy="1656184"/>
          </a:xfrm>
          <a:prstGeom prst="roundRect">
            <a:avLst/>
          </a:prstGeo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700"/>
              </a:lnSpc>
            </a:pPr>
            <a:r>
              <a:rPr lang="ru-RU" sz="2400" b="1" dirty="0"/>
              <a:t>Знак минус означает, что произошло изменение величины в противоположную сторону</a:t>
            </a:r>
          </a:p>
        </p:txBody>
      </p:sp>
    </p:spTree>
    <p:extLst>
      <p:ext uri="{BB962C8B-B14F-4D97-AF65-F5344CB8AC3E}">
        <p14:creationId xmlns:p14="http://schemas.microsoft.com/office/powerpoint/2010/main" xmlns="" val="319781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/>
      <p:bldP spid="12" grpId="0"/>
      <p:bldP spid="13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485034" y="3621579"/>
            <a:ext cx="2217658" cy="22505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5"/>
            <a:ext cx="6490084" cy="1096081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Перевести 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на язык 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математики, если</a:t>
            </a:r>
            <a:endParaRPr lang="ru-RU" sz="3200" dirty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3" y="1700808"/>
            <a:ext cx="6350685" cy="4536504"/>
          </a:xfrm>
        </p:spPr>
        <p:txBody>
          <a:bodyPr>
            <a:normAutofit fontScale="92500"/>
          </a:bodyPr>
          <a:lstStyle/>
          <a:p>
            <a:pPr marL="352425" indent="-352425">
              <a:buFont typeface="+mj-lt"/>
              <a:buAutoNum type="arabicPeriod"/>
            </a:pPr>
            <a:r>
              <a:rPr lang="ru-RU" sz="3000" b="1" dirty="0" smtClean="0">
                <a:solidFill>
                  <a:srgbClr val="C00000"/>
                </a:solidFill>
              </a:rPr>
              <a:t>За </a:t>
            </a:r>
            <a:r>
              <a:rPr lang="ru-RU" sz="3000" b="1" dirty="0">
                <a:solidFill>
                  <a:srgbClr val="C00000"/>
                </a:solidFill>
              </a:rPr>
              <a:t>положительное направление </a:t>
            </a:r>
            <a:r>
              <a:rPr lang="ru-RU" sz="3000" b="1" dirty="0" smtClean="0">
                <a:solidFill>
                  <a:srgbClr val="C00000"/>
                </a:solidFill>
              </a:rPr>
              <a:t>взять высоту </a:t>
            </a:r>
            <a:r>
              <a:rPr lang="ru-RU" sz="3000" b="1" dirty="0">
                <a:solidFill>
                  <a:srgbClr val="C00000"/>
                </a:solidFill>
              </a:rPr>
              <a:t>выше уровня моря, за отрицательное - ниже уровня моря.</a:t>
            </a:r>
          </a:p>
          <a:p>
            <a:pPr marL="0" indent="0">
              <a:buNone/>
            </a:pPr>
            <a:r>
              <a:rPr lang="ru-RU" sz="3000" b="1" dirty="0">
                <a:solidFill>
                  <a:srgbClr val="002060"/>
                </a:solidFill>
              </a:rPr>
              <a:t>8</a:t>
            </a:r>
            <a:r>
              <a:rPr lang="ru-RU" sz="3000" b="1" dirty="0" smtClean="0">
                <a:solidFill>
                  <a:srgbClr val="002060"/>
                </a:solidFill>
              </a:rPr>
              <a:t>000км </a:t>
            </a:r>
            <a:r>
              <a:rPr lang="ru-RU" sz="3000" b="1" dirty="0">
                <a:solidFill>
                  <a:srgbClr val="002060"/>
                </a:solidFill>
              </a:rPr>
              <a:t>выше уровня моря, </a:t>
            </a:r>
            <a:r>
              <a:rPr lang="ru-RU" sz="3000" b="1" dirty="0" smtClean="0">
                <a:solidFill>
                  <a:srgbClr val="002060"/>
                </a:solidFill>
              </a:rPr>
              <a:t>2</a:t>
            </a:r>
            <a:r>
              <a:rPr lang="ru-RU" sz="3000" b="1" dirty="0" smtClean="0">
                <a:solidFill>
                  <a:srgbClr val="002060"/>
                </a:solidFill>
              </a:rPr>
              <a:t>000км </a:t>
            </a:r>
            <a:r>
              <a:rPr lang="ru-RU" sz="3000" b="1" dirty="0">
                <a:solidFill>
                  <a:srgbClr val="002060"/>
                </a:solidFill>
              </a:rPr>
              <a:t>ниже уровня моря</a:t>
            </a:r>
          </a:p>
          <a:p>
            <a:pPr marL="352425" indent="-352425">
              <a:buFont typeface="+mj-lt"/>
              <a:buAutoNum type="arabicPeriod" startAt="2"/>
            </a:pPr>
            <a:r>
              <a:rPr lang="ru-RU" sz="3000" b="1" dirty="0">
                <a:solidFill>
                  <a:srgbClr val="C00000"/>
                </a:solidFill>
              </a:rPr>
              <a:t>З</a:t>
            </a:r>
            <a:r>
              <a:rPr lang="ru-RU" sz="3000" b="1" dirty="0" smtClean="0">
                <a:solidFill>
                  <a:srgbClr val="C00000"/>
                </a:solidFill>
              </a:rPr>
              <a:t>а </a:t>
            </a:r>
            <a:r>
              <a:rPr lang="ru-RU" sz="3000" b="1" dirty="0">
                <a:solidFill>
                  <a:srgbClr val="C00000"/>
                </a:solidFill>
              </a:rPr>
              <a:t>положительное направление – север, за отрицательное – юг</a:t>
            </a:r>
          </a:p>
          <a:p>
            <a:pPr marL="0" indent="0">
              <a:buNone/>
            </a:pPr>
            <a:r>
              <a:rPr lang="ru-RU" sz="3000" b="1" dirty="0">
                <a:solidFill>
                  <a:srgbClr val="002060"/>
                </a:solidFill>
              </a:rPr>
              <a:t>На юг прошли </a:t>
            </a:r>
            <a:r>
              <a:rPr lang="ru-RU" sz="3000" b="1" dirty="0" smtClean="0">
                <a:solidFill>
                  <a:srgbClr val="002060"/>
                </a:solidFill>
              </a:rPr>
              <a:t>15км</a:t>
            </a:r>
            <a:r>
              <a:rPr lang="ru-RU" sz="3000" b="1" dirty="0">
                <a:solidFill>
                  <a:srgbClr val="002060"/>
                </a:solidFill>
              </a:rPr>
              <a:t>, </a:t>
            </a:r>
            <a:endParaRPr lang="ru-RU" sz="3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3000" b="1" dirty="0" smtClean="0">
                <a:solidFill>
                  <a:srgbClr val="002060"/>
                </a:solidFill>
              </a:rPr>
              <a:t>а  </a:t>
            </a:r>
            <a:r>
              <a:rPr lang="ru-RU" sz="3000" b="1" dirty="0">
                <a:solidFill>
                  <a:srgbClr val="002060"/>
                </a:solidFill>
              </a:rPr>
              <a:t>на север </a:t>
            </a:r>
            <a:r>
              <a:rPr lang="ru-RU" sz="3000" b="1" dirty="0" smtClean="0">
                <a:solidFill>
                  <a:srgbClr val="002060"/>
                </a:solidFill>
              </a:rPr>
              <a:t>прошли </a:t>
            </a:r>
            <a:r>
              <a:rPr lang="ru-RU" sz="3000" b="1" dirty="0" smtClean="0">
                <a:solidFill>
                  <a:srgbClr val="002060"/>
                </a:solidFill>
              </a:rPr>
              <a:t>20км</a:t>
            </a:r>
            <a:endParaRPr lang="ru-RU" sz="3000" b="1" dirty="0">
              <a:solidFill>
                <a:srgbClr val="00206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8188" y="260648"/>
            <a:ext cx="2685811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D:\картинки\анимашки\природные явления\AG00162_.GIF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5034" y="3621579"/>
            <a:ext cx="2217658" cy="228750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 стрелкой 9"/>
          <p:cNvCxnSpPr>
            <a:endCxn id="4" idx="0"/>
          </p:cNvCxnSpPr>
          <p:nvPr/>
        </p:nvCxnSpPr>
        <p:spPr>
          <a:xfrm flipV="1">
            <a:off x="7801093" y="260648"/>
            <a:ext cx="1" cy="1008112"/>
          </a:xfrm>
          <a:prstGeom prst="straightConnector1">
            <a:avLst/>
          </a:prstGeom>
          <a:ln w="5715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6804248" y="1246675"/>
            <a:ext cx="1" cy="1008112"/>
          </a:xfrm>
          <a:prstGeom prst="straightConnector1">
            <a:avLst/>
          </a:prstGeom>
          <a:ln w="5715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7929586" y="571480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+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29454" y="1500174"/>
            <a:ext cx="36004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solidFill>
                  <a:schemeClr val="bg1">
                    <a:lumMod val="95000"/>
                  </a:schemeClr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xmlns="" val="72883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714488"/>
            <a:ext cx="7000924" cy="3643338"/>
          </a:xfrm>
        </p:spPr>
        <p:txBody>
          <a:bodyPr/>
          <a:lstStyle/>
          <a:p>
            <a:r>
              <a:rPr lang="ru-RU" sz="3600" b="1" dirty="0"/>
              <a:t>Теперь мы знаем, что есть положительные и отрицательные </a:t>
            </a:r>
            <a:r>
              <a:rPr lang="ru-RU" sz="3600" b="1" dirty="0" smtClean="0"/>
              <a:t>числа.</a:t>
            </a:r>
            <a:br>
              <a:rPr lang="ru-RU" sz="3600" b="1" dirty="0" smtClean="0"/>
            </a:br>
            <a:r>
              <a:rPr lang="ru-RU" sz="3600" b="1" dirty="0" smtClean="0"/>
              <a:t>Вместе </a:t>
            </a:r>
            <a:r>
              <a:rPr lang="ru-RU" sz="3600" b="1" dirty="0"/>
              <a:t>с числом 0 они образуют </a:t>
            </a:r>
            <a:r>
              <a:rPr lang="ru-RU" sz="3600" b="1" dirty="0">
                <a:solidFill>
                  <a:srgbClr val="C00000"/>
                </a:solidFill>
              </a:rPr>
              <a:t>множество рациональных </a:t>
            </a:r>
            <a:r>
              <a:rPr lang="ru-RU" sz="3600" b="1" dirty="0" smtClean="0">
                <a:solidFill>
                  <a:srgbClr val="C00000"/>
                </a:solidFill>
              </a:rPr>
              <a:t>чисел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733256"/>
            <a:ext cx="8219256" cy="392907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662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556792"/>
            <a:ext cx="828092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/>
              <a:t>Числа со знаком "+" перед ними называют положительными.</a:t>
            </a:r>
            <a:br>
              <a:rPr lang="ru-RU" sz="2000" b="1" dirty="0"/>
            </a:br>
            <a:r>
              <a:rPr lang="ru-RU" sz="2000" b="1" dirty="0"/>
              <a:t>Числа со знаком "-" перед ними называют отрицательными.</a:t>
            </a:r>
            <a:br>
              <a:rPr lang="ru-RU" sz="2000" b="1" dirty="0"/>
            </a:br>
            <a:r>
              <a:rPr lang="ru-RU" sz="2000" b="1" dirty="0"/>
              <a:t>Число 0 не является ни положительным, ни отрицательным. </a:t>
            </a:r>
            <a:endParaRPr lang="ru-RU" sz="20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Отрицательные числа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046" y="2967335"/>
            <a:ext cx="8256417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Для краткости записи обычно не пишут знак "+" перед положительными числами и </a:t>
            </a:r>
            <a:r>
              <a:rPr lang="ru-RU" sz="2400" b="1" dirty="0" smtClean="0">
                <a:solidFill>
                  <a:srgbClr val="C00000"/>
                </a:solidFill>
              </a:rPr>
              <a:t>вместо </a:t>
            </a:r>
            <a:r>
              <a:rPr lang="ru-RU" sz="2400" b="1" dirty="0">
                <a:solidFill>
                  <a:srgbClr val="C00000"/>
                </a:solidFill>
              </a:rPr>
              <a:t>+7 пишут 7</a:t>
            </a:r>
            <a:endParaRPr lang="ru-RU" sz="2400" dirty="0">
              <a:solidFill>
                <a:srgbClr val="C0000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4221088"/>
            <a:ext cx="7848872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/>
              <a:t>Математики в древнем Китае использовали для обозначения отрицательных чисел другой цвет, чем для положительных чисел. Однако в настоящее время обозначение отрицательных чисел с помощью знака "минус" принято во всем мире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925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388" y="1268413"/>
            <a:ext cx="37131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Calibri" pitchFamily="34" charset="0"/>
              </a:rPr>
              <a:t>10; +50; 27; +35; 12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38663" y="1268413"/>
            <a:ext cx="4605337" cy="64611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latin typeface="Calibri" pitchFamily="34" charset="0"/>
              </a:rPr>
              <a:t>Положительные числа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3708400" y="1557338"/>
            <a:ext cx="787400" cy="31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2997200"/>
            <a:ext cx="3976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Calibri" pitchFamily="34" charset="0"/>
              </a:rPr>
              <a:t>- 10; - 25; - 34; - 2; - 65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067175" y="3284538"/>
            <a:ext cx="565150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656138" y="2924175"/>
            <a:ext cx="4487862" cy="6477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latin typeface="Calibri" pitchFamily="34" charset="0"/>
              </a:rPr>
              <a:t>Отрицательные числа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87450" y="4508500"/>
            <a:ext cx="3937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Calibri" pitchFamily="34" charset="0"/>
              </a:rPr>
              <a:t>0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1692275" y="4797425"/>
            <a:ext cx="654050" cy="47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573338" y="4221163"/>
            <a:ext cx="6570662" cy="12001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>
                <a:latin typeface="Calibri" pitchFamily="34" charset="0"/>
              </a:rPr>
              <a:t>Не является ни положительным,</a:t>
            </a:r>
          </a:p>
          <a:p>
            <a:pPr algn="ctr"/>
            <a:r>
              <a:rPr lang="ru-RU" sz="3600">
                <a:latin typeface="Calibri" pitchFamily="34" charset="0"/>
              </a:rPr>
              <a:t>ни отрицательным числом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/>
      <p:bldP spid="10" grpId="0" animBg="1"/>
      <p:bldP spid="12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4" name="AutoShape 16"/>
          <p:cNvSpPr>
            <a:spLocks noChangeArrowheads="1"/>
          </p:cNvSpPr>
          <p:nvPr/>
        </p:nvSpPr>
        <p:spPr bwMode="auto">
          <a:xfrm>
            <a:off x="323850" y="1628775"/>
            <a:ext cx="4103688" cy="3816350"/>
          </a:xfrm>
          <a:prstGeom prst="wedgeRoundRectCallout">
            <a:avLst>
              <a:gd name="adj1" fmla="val -49227"/>
              <a:gd name="adj2" fmla="val 7171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b="0"/>
          </a:p>
        </p:txBody>
      </p:sp>
      <p:sp>
        <p:nvSpPr>
          <p:cNvPr id="37903" name="AutoShape 15"/>
          <p:cNvSpPr>
            <a:spLocks noChangeArrowheads="1"/>
          </p:cNvSpPr>
          <p:nvPr/>
        </p:nvSpPr>
        <p:spPr bwMode="auto">
          <a:xfrm>
            <a:off x="4716463" y="1628775"/>
            <a:ext cx="4176712" cy="3744913"/>
          </a:xfrm>
          <a:prstGeom prst="wedgeRoundRectCallout">
            <a:avLst>
              <a:gd name="adj1" fmla="val 50495"/>
              <a:gd name="adj2" fmla="val 7496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b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half" idx="1"/>
          </p:nvPr>
        </p:nvSpPr>
        <p:spPr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/>
          <a:p>
            <a:r>
              <a:rPr lang="ru-RU" sz="4400" b="1" i="1" dirty="0">
                <a:solidFill>
                  <a:srgbClr val="FF0000"/>
                </a:solidFill>
              </a:rPr>
              <a:t>0,3+4=</a:t>
            </a:r>
          </a:p>
          <a:p>
            <a:r>
              <a:rPr lang="ru-RU" sz="4400" b="1" i="1" dirty="0">
                <a:solidFill>
                  <a:srgbClr val="FF0000"/>
                </a:solidFill>
              </a:rPr>
              <a:t>1,2+0,5=</a:t>
            </a:r>
          </a:p>
          <a:p>
            <a:r>
              <a:rPr lang="ru-RU" sz="4400" b="1" i="1" dirty="0">
                <a:solidFill>
                  <a:srgbClr val="FF0000"/>
                </a:solidFill>
              </a:rPr>
              <a:t>0,02+0,3=</a:t>
            </a:r>
          </a:p>
          <a:p>
            <a:r>
              <a:rPr lang="ru-RU" sz="4400" b="1" i="1" dirty="0">
                <a:solidFill>
                  <a:srgbClr val="FF0000"/>
                </a:solidFill>
              </a:rPr>
              <a:t>4-0,9=</a:t>
            </a:r>
          </a:p>
          <a:p>
            <a:endParaRPr lang="ru-RU" sz="4400" b="1" i="1" dirty="0">
              <a:solidFill>
                <a:srgbClr val="0000FF"/>
              </a:solidFill>
            </a:endParaRPr>
          </a:p>
        </p:txBody>
      </p:sp>
      <p:sp>
        <p:nvSpPr>
          <p:cNvPr id="37902" name="Rectangle 1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4400" b="1" i="1" dirty="0">
                <a:solidFill>
                  <a:srgbClr val="FF0000"/>
                </a:solidFill>
              </a:rPr>
              <a:t>0,5х10=</a:t>
            </a:r>
          </a:p>
          <a:p>
            <a:r>
              <a:rPr lang="ru-RU" sz="4400" b="1" i="1" dirty="0">
                <a:solidFill>
                  <a:srgbClr val="FF0000"/>
                </a:solidFill>
              </a:rPr>
              <a:t>2,4х100=</a:t>
            </a:r>
          </a:p>
          <a:p>
            <a:r>
              <a:rPr lang="ru-RU" sz="4400" b="1" i="1" dirty="0">
                <a:solidFill>
                  <a:srgbClr val="FF0000"/>
                </a:solidFill>
              </a:rPr>
              <a:t>5,8</a:t>
            </a:r>
            <a:r>
              <a:rPr lang="en-US" sz="4400" b="1" i="1" dirty="0">
                <a:solidFill>
                  <a:srgbClr val="FF0000"/>
                </a:solidFill>
              </a:rPr>
              <a:t>:10=</a:t>
            </a:r>
          </a:p>
          <a:p>
            <a:r>
              <a:rPr lang="en-US" sz="4400" b="1" i="1" dirty="0">
                <a:solidFill>
                  <a:srgbClr val="FF0000"/>
                </a:solidFill>
              </a:rPr>
              <a:t>2,5:100=</a:t>
            </a:r>
            <a:endParaRPr lang="ru-RU" sz="4400" b="1" i="1" dirty="0">
              <a:solidFill>
                <a:srgbClr val="FF0000"/>
              </a:solidFill>
            </a:endParaRPr>
          </a:p>
          <a:p>
            <a:endParaRPr lang="ru-RU" sz="4400" b="1" i="1" dirty="0">
              <a:solidFill>
                <a:srgbClr val="0000FF"/>
              </a:solidFill>
            </a:endParaRP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 flipH="1">
            <a:off x="1547813" y="407670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b="0"/>
          </a:p>
        </p:txBody>
      </p:sp>
      <p:sp>
        <p:nvSpPr>
          <p:cNvPr id="37905" name="WordArt 17"/>
          <p:cNvSpPr>
            <a:spLocks noChangeArrowheads="1" noChangeShapeType="1" noTextEdit="1"/>
          </p:cNvSpPr>
          <p:nvPr/>
        </p:nvSpPr>
        <p:spPr bwMode="auto">
          <a:xfrm>
            <a:off x="900113" y="549275"/>
            <a:ext cx="7704137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</a:rPr>
              <a:t>ВЫЧИСЛИТЬ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636328"/>
            <a:ext cx="4752528" cy="44012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Отрицательные числа появились значительно позже натуральных чисел и обыкновенных дробей. Первые сведения об отрицательных числах встречаются у китайских математиков во II в. до н. э. Положительные числа тогда толковались как имущество, а отрицательные – как долг, недостача. Но ни египтяне, ни вавилоняне, ни древние греки отрицательных чисел не знали. Исключение составлял Диофант, который в III веке уже знал правило знаков и умел умножать отрицательные числа. </a:t>
            </a:r>
            <a:endParaRPr lang="ru-RU" sz="2000" dirty="0">
              <a:solidFill>
                <a:srgbClr val="C00000"/>
              </a:solidFill>
              <a:effectLst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Отрицательные числа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s://im2-tub-ru.yandex.net/i?id=e57890951cf59baa5b38ef195e512c8a&amp;n=33&amp;h=215&amp;w=1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5110" y="1928801"/>
            <a:ext cx="3240294" cy="3786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8053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127816" y="4653136"/>
            <a:ext cx="2901298" cy="182110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847" y="0"/>
            <a:ext cx="3744416" cy="980728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Задачи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6768752" cy="4265132"/>
          </a:xfrm>
        </p:spPr>
        <p:txBody>
          <a:bodyPr>
            <a:normAutofit fontScale="92500" lnSpcReduction="10000"/>
          </a:bodyPr>
          <a:lstStyle/>
          <a:p>
            <a:pPr marL="352425" lvl="0" indent="-352425">
              <a:buFont typeface="+mj-lt"/>
              <a:buAutoNum type="arabicPeriod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Таня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вошла в лифт на 6-м этаже, проехала три этажа и вышла из лифта. На каком этаже она вышла? Сколько имеется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возможностей?</a:t>
            </a:r>
          </a:p>
          <a:p>
            <a:pPr marL="352425" lvl="0" indent="-352425">
              <a:buFont typeface="+mj-lt"/>
              <a:buAutoNum type="arabicPeriod"/>
            </a:pPr>
            <a:r>
              <a:rPr lang="ru-RU" b="1" dirty="0" smtClean="0"/>
              <a:t>Объясни </a:t>
            </a:r>
            <a:r>
              <a:rPr lang="ru-RU" b="1" dirty="0"/>
              <a:t>смысл следующих предложений</a:t>
            </a:r>
          </a:p>
          <a:p>
            <a:pPr lvl="0"/>
            <a:r>
              <a:rPr lang="ru-RU" b="1" dirty="0"/>
              <a:t>Высота пика Победы 7439м.</a:t>
            </a:r>
          </a:p>
          <a:p>
            <a:pPr lvl="0"/>
            <a:r>
              <a:rPr lang="ru-RU" b="1" dirty="0"/>
              <a:t>Высота самого глубокого места Тихого океана </a:t>
            </a:r>
            <a:r>
              <a:rPr lang="ru-RU" b="1" dirty="0" smtClean="0"/>
              <a:t>  11022м</a:t>
            </a:r>
            <a:endParaRPr lang="ru-RU" b="1" dirty="0"/>
          </a:p>
        </p:txBody>
      </p:sp>
      <p:pic>
        <p:nvPicPr>
          <p:cNvPr id="4" name="Picture 2" descr="D:\Город\aus14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529" b="10652"/>
          <a:stretch/>
        </p:blipFill>
        <p:spPr bwMode="auto">
          <a:xfrm>
            <a:off x="6732240" y="116632"/>
            <a:ext cx="2003884" cy="1932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D:\картинки\жднп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2904"/>
          <a:stretch/>
        </p:blipFill>
        <p:spPr bwMode="auto">
          <a:xfrm>
            <a:off x="6460228" y="3031775"/>
            <a:ext cx="2547908" cy="131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D:\картинки\анимашки\природные явления\AG00628_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7816" y="4653136"/>
            <a:ext cx="2880320" cy="182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D:\картинки\анимашки\Разное\hillsky.g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088" r="9341" b="22733"/>
          <a:stretch/>
        </p:blipFill>
        <p:spPr bwMode="auto">
          <a:xfrm>
            <a:off x="1115616" y="5406189"/>
            <a:ext cx="2160240" cy="1346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208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772400" cy="8751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28736"/>
            <a:ext cx="8496944" cy="4694546"/>
          </a:xfrm>
        </p:spPr>
        <p:txBody>
          <a:bodyPr/>
          <a:lstStyle/>
          <a:p>
            <a:pPr marL="352425" lvl="0" indent="-352425">
              <a:buFont typeface="+mj-lt"/>
              <a:buAutoNum type="arabicPeriod" startAt="3"/>
            </a:pPr>
            <a:r>
              <a:rPr lang="ru-RU" b="1" dirty="0">
                <a:solidFill>
                  <a:srgbClr val="005392"/>
                </a:solidFill>
              </a:rPr>
              <a:t>Самая низкая температура воздуха, зарегистрированная на земном шаре </a:t>
            </a:r>
            <a:r>
              <a:rPr lang="ru-RU" b="1" dirty="0" smtClean="0">
                <a:solidFill>
                  <a:srgbClr val="005392"/>
                </a:solidFill>
              </a:rPr>
              <a:t> -92</a:t>
            </a:r>
          </a:p>
          <a:p>
            <a:pPr marL="352425" lvl="0" indent="-352425">
              <a:buFont typeface="+mj-lt"/>
              <a:buAutoNum type="arabicPeriod" startAt="3"/>
            </a:pPr>
            <a:endParaRPr lang="ru-RU" b="1" dirty="0">
              <a:solidFill>
                <a:srgbClr val="005392"/>
              </a:solidFill>
            </a:endParaRPr>
          </a:p>
          <a:p>
            <a:pPr marL="352425" lvl="0" indent="-352425">
              <a:buFont typeface="+mj-lt"/>
              <a:buAutoNum type="arabicPeriod" startAt="3"/>
            </a:pPr>
            <a:endParaRPr lang="ru-RU" b="1" dirty="0" smtClean="0">
              <a:solidFill>
                <a:srgbClr val="005392"/>
              </a:solidFill>
            </a:endParaRPr>
          </a:p>
          <a:p>
            <a:pPr marL="352425" lvl="0" indent="-352425">
              <a:buFont typeface="+mj-lt"/>
              <a:buAutoNum type="arabicPeriod" startAt="3"/>
            </a:pPr>
            <a:endParaRPr lang="ru-RU" b="1" dirty="0">
              <a:solidFill>
                <a:srgbClr val="005392"/>
              </a:solidFill>
            </a:endParaRPr>
          </a:p>
          <a:p>
            <a:pPr marL="352425" lvl="0" indent="-352425">
              <a:buFont typeface="+mj-lt"/>
              <a:buAutoNum type="arabicPeriod" startAt="3"/>
            </a:pPr>
            <a:r>
              <a:rPr lang="ru-RU" b="1" dirty="0">
                <a:solidFill>
                  <a:srgbClr val="C00000"/>
                </a:solidFill>
              </a:rPr>
              <a:t>Самая высокая температура воздуха, зарегистрированная на земном шаре 57,8</a:t>
            </a:r>
          </a:p>
          <a:p>
            <a:endParaRPr lang="ru-RU" b="1" dirty="0"/>
          </a:p>
        </p:txBody>
      </p:sp>
      <p:pic>
        <p:nvPicPr>
          <p:cNvPr id="4" name="Picture 4" descr="tree_ic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2643182"/>
            <a:ext cx="2192578" cy="1651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D:\картинки\анимашки\природные явления\J0095751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818" y="5472672"/>
            <a:ext cx="2501563" cy="1385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1" descr="D:\картинки\анимашки\Разное\J0076206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5272" y="2428868"/>
            <a:ext cx="974934" cy="190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301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785926"/>
            <a:ext cx="7772400" cy="65916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Домашнее задание</a:t>
            </a:r>
            <a:endParaRPr lang="ru-RU" sz="32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" name="Picture 5" descr="D:\картинки\анимашки\Разное\LETTER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1571612"/>
            <a:ext cx="1571636" cy="152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14480" y="4714884"/>
            <a:ext cx="5572164" cy="16430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Попробуем обобщить, полученные сегодня знания, в форме схемы.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3929066"/>
            <a:ext cx="4357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«Рефлексия</a:t>
            </a:r>
            <a:r>
              <a:rPr lang="ru-RU" sz="3200" b="1" dirty="0" smtClean="0">
                <a:solidFill>
                  <a:srgbClr val="C00000"/>
                </a:solidFill>
              </a:rPr>
              <a:t>»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978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429652" cy="676260"/>
          </a:xfrm>
        </p:spPr>
        <p:txBody>
          <a:bodyPr/>
          <a:lstStyle/>
          <a:p>
            <a:r>
              <a:rPr lang="ru-RU" sz="2800" b="1" dirty="0" smtClean="0"/>
              <a:t>Наш  урок  подошёл  к концу, и я хочу сказать ...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501122" cy="4214842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Мне больше всего удалось ... 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Я  могу себя похвалить за… 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Я  могу похвалить одноклассников за...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Меня удивило…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Для меня было открытием то, что ... 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На мой взгляд, не удалось…, потому что… 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На будущее я учту…</a:t>
            </a:r>
          </a:p>
          <a:p>
            <a:endParaRPr lang="ru-RU" dirty="0"/>
          </a:p>
        </p:txBody>
      </p:sp>
      <p:pic>
        <p:nvPicPr>
          <p:cNvPr id="4" name="Рисунок 3" descr="ucheniki_w450_h468[1]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4500570"/>
            <a:ext cx="2077192" cy="2160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199802891"/>
              </p:ext>
            </p:extLst>
          </p:nvPr>
        </p:nvGraphicFramePr>
        <p:xfrm>
          <a:off x="611560" y="280737"/>
          <a:ext cx="626469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7020272" y="548680"/>
            <a:ext cx="1512168" cy="583264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sunset" dir="t"/>
          </a:scene3d>
          <a:sp3d prstMaterial="metal">
            <a:bevelT w="139700" h="139700" prst="softRound"/>
            <a:bevelB w="101600" h="1016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>
              <a:lnSpc>
                <a:spcPts val="2800"/>
              </a:lnSpc>
            </a:pPr>
            <a:r>
              <a:rPr lang="ru-RU" sz="2400" b="1" dirty="0" smtClean="0">
                <a:latin typeface="Georgia" pitchFamily="18" charset="0"/>
              </a:rPr>
              <a:t>Положительные   отрицательные числа</a:t>
            </a:r>
            <a:endParaRPr lang="ru-RU" sz="24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751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4000" b="1" i="1">
                <a:solidFill>
                  <a:srgbClr val="9900CC"/>
                </a:solidFill>
                <a:latin typeface="Monotype Corsiva" pitchFamily="66" charset="0"/>
              </a:rPr>
              <a:t>3 книги -18 рублей</a:t>
            </a:r>
          </a:p>
          <a:p>
            <a:pPr>
              <a:buFontTx/>
              <a:buNone/>
            </a:pPr>
            <a:r>
              <a:rPr lang="ru-RU" sz="4000" b="1" i="1">
                <a:solidFill>
                  <a:srgbClr val="9900CC"/>
                </a:solidFill>
                <a:latin typeface="Monotype Corsiva" pitchFamily="66" charset="0"/>
              </a:rPr>
              <a:t>12 книг -х рублей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4000" b="1" i="1">
                <a:solidFill>
                  <a:srgbClr val="9900CC"/>
                </a:solidFill>
                <a:latin typeface="Monotype Corsiva" pitchFamily="66" charset="0"/>
              </a:rPr>
              <a:t>80 км</a:t>
            </a:r>
            <a:r>
              <a:rPr lang="en-US" sz="4000" b="1" i="1">
                <a:solidFill>
                  <a:srgbClr val="9900CC"/>
                </a:solidFill>
                <a:latin typeface="Monotype Corsiva" pitchFamily="66" charset="0"/>
              </a:rPr>
              <a:t>/</a:t>
            </a:r>
            <a:r>
              <a:rPr lang="ru-RU" sz="4000" b="1" i="1">
                <a:solidFill>
                  <a:srgbClr val="9900CC"/>
                </a:solidFill>
                <a:latin typeface="Monotype Corsiva" pitchFamily="66" charset="0"/>
              </a:rPr>
              <a:t>ч-6 часов</a:t>
            </a:r>
          </a:p>
          <a:p>
            <a:pPr>
              <a:buFontTx/>
              <a:buNone/>
            </a:pPr>
            <a:r>
              <a:rPr lang="ru-RU" sz="4000" b="1" i="1">
                <a:solidFill>
                  <a:srgbClr val="9900CC"/>
                </a:solidFill>
                <a:latin typeface="Monotype Corsiva" pitchFamily="66" charset="0"/>
              </a:rPr>
              <a:t>120 км</a:t>
            </a:r>
            <a:r>
              <a:rPr lang="en-US" sz="4000" b="1" i="1">
                <a:solidFill>
                  <a:srgbClr val="9900CC"/>
                </a:solidFill>
                <a:latin typeface="Monotype Corsiva" pitchFamily="66" charset="0"/>
              </a:rPr>
              <a:t>/</a:t>
            </a:r>
            <a:r>
              <a:rPr lang="ru-RU" sz="4000" b="1" i="1">
                <a:solidFill>
                  <a:srgbClr val="9900CC"/>
                </a:solidFill>
                <a:latin typeface="Monotype Corsiva" pitchFamily="66" charset="0"/>
              </a:rPr>
              <a:t>ч- х часов</a:t>
            </a:r>
          </a:p>
        </p:txBody>
      </p:sp>
      <p:sp>
        <p:nvSpPr>
          <p:cNvPr id="43015" name="WordArt 7"/>
          <p:cNvSpPr>
            <a:spLocks noChangeArrowheads="1" noChangeShapeType="1" noTextEdit="1"/>
          </p:cNvSpPr>
          <p:nvPr/>
        </p:nvSpPr>
        <p:spPr bwMode="auto">
          <a:xfrm>
            <a:off x="611188" y="260350"/>
            <a:ext cx="7777162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</a:rPr>
              <a:t>Определить зависимость</a:t>
            </a:r>
          </a:p>
        </p:txBody>
      </p:sp>
      <p:sp>
        <p:nvSpPr>
          <p:cNvPr id="43016" name="WordArt 8"/>
          <p:cNvSpPr>
            <a:spLocks noChangeArrowheads="1" noChangeShapeType="1" noTextEdit="1"/>
          </p:cNvSpPr>
          <p:nvPr/>
        </p:nvSpPr>
        <p:spPr bwMode="auto">
          <a:xfrm>
            <a:off x="611188" y="3644900"/>
            <a:ext cx="780415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</a:rPr>
              <a:t>Найти неизвестный член пропорции</a:t>
            </a: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1547813" y="4941888"/>
            <a:ext cx="33845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800" i="1">
                <a:solidFill>
                  <a:srgbClr val="9900CC"/>
                </a:solidFill>
                <a:latin typeface="Monotype Corsiva" pitchFamily="66" charset="0"/>
              </a:rPr>
              <a:t>а:6=5:2</a:t>
            </a: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5076825" y="4941888"/>
            <a:ext cx="280828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800" i="1">
                <a:solidFill>
                  <a:srgbClr val="9900CC"/>
                </a:solidFill>
                <a:latin typeface="Monotype Corsiva" pitchFamily="66" charset="0"/>
              </a:rPr>
              <a:t>6:в=3:8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dmin\Мои документы\Мои рисунки\сказка0001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95" t="11100" r="12574"/>
          <a:stretch/>
        </p:blipFill>
        <p:spPr bwMode="auto">
          <a:xfrm rot="5400000">
            <a:off x="2057854" y="8104"/>
            <a:ext cx="1982525" cy="234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Admin\Мои документы\Мои рисунки\сказка0002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48" t="10102" r="10523" b="18045"/>
          <a:stretch/>
        </p:blipFill>
        <p:spPr bwMode="auto">
          <a:xfrm rot="5400000">
            <a:off x="5737119" y="885606"/>
            <a:ext cx="2683643" cy="1845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Admin\Мои документы\Мои рисунки\сказка0003.t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64" t="16889" r="13487" b="13920"/>
          <a:stretch/>
        </p:blipFill>
        <p:spPr bwMode="auto">
          <a:xfrm rot="5400000">
            <a:off x="-162281" y="2402641"/>
            <a:ext cx="2756118" cy="178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Admin\Мои документы\Мои рисунки\сказка0004.tif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423" t="16346" r="13895" b="862"/>
          <a:stretch/>
        </p:blipFill>
        <p:spPr bwMode="auto">
          <a:xfrm rot="5400000">
            <a:off x="7030377" y="3268868"/>
            <a:ext cx="1942662" cy="1994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Admin\Мои документы\Мои рисунки\сказка0005.tif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55" t="13764" r="36758" b="31709"/>
          <a:stretch/>
        </p:blipFill>
        <p:spPr bwMode="auto">
          <a:xfrm rot="5400000">
            <a:off x="3987082" y="1156398"/>
            <a:ext cx="2216912" cy="1761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Admin\Мои документы\Мои рисунки\сказка0006.tif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28" t="4412" r="8827" b="12764"/>
          <a:stretch/>
        </p:blipFill>
        <p:spPr bwMode="auto">
          <a:xfrm rot="5400000">
            <a:off x="1936077" y="4450857"/>
            <a:ext cx="2198636" cy="2142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Admin\Мои документы\Мои рисунки\сказка0007.tif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83" t="21913" r="12873" b="5797"/>
          <a:stretch/>
        </p:blipFill>
        <p:spPr bwMode="auto">
          <a:xfrm rot="5400000">
            <a:off x="4818730" y="4639775"/>
            <a:ext cx="2674887" cy="1720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14546" y="2428868"/>
            <a:ext cx="1513394" cy="169184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Новая тема</a:t>
            </a:r>
            <a:endParaRPr lang="ru-RU" sz="3600" b="1" dirty="0"/>
          </a:p>
        </p:txBody>
      </p:sp>
      <p:pic>
        <p:nvPicPr>
          <p:cNvPr id="31746" name="Picture 2" descr="http://bic-biblio.ru/wp-content/uploads/2016/10/112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714612" y="2166958"/>
            <a:ext cx="4691042" cy="4691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561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14971"/>
            <a:ext cx="86868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Герои русских народных сказок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05544" y="836712"/>
            <a:ext cx="4040188" cy="639762"/>
          </a:xfrm>
        </p:spPr>
        <p:txBody>
          <a:bodyPr/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Положительные 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06632" y="1628800"/>
            <a:ext cx="4040188" cy="3951288"/>
          </a:xfrm>
        </p:spPr>
        <p:txBody>
          <a:bodyPr>
            <a:normAutofit/>
          </a:bodyPr>
          <a:lstStyle/>
          <a:p>
            <a:pPr>
              <a:lnSpc>
                <a:spcPts val="2500"/>
              </a:lnSpc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Иван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Ц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аревич</a:t>
            </a:r>
          </a:p>
          <a:p>
            <a:pPr>
              <a:lnSpc>
                <a:spcPts val="2500"/>
              </a:lnSpc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Василиса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Прекрасная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>
              <a:lnSpc>
                <a:spcPts val="2500"/>
              </a:lnSpc>
            </a:pP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Финист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- Ясный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С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окол</a:t>
            </a:r>
          </a:p>
          <a:p>
            <a:pPr>
              <a:lnSpc>
                <a:spcPts val="2500"/>
              </a:lnSpc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Сестрица Аленушка</a:t>
            </a:r>
          </a:p>
          <a:p>
            <a:pPr>
              <a:lnSpc>
                <a:spcPts val="2500"/>
              </a:lnSpc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Крошечка-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Ховрошечка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>
              <a:lnSpc>
                <a:spcPts val="2500"/>
              </a:lnSpc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  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Мальчик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с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пальчик</a:t>
            </a:r>
          </a:p>
          <a:p>
            <a:pPr>
              <a:lnSpc>
                <a:spcPts val="2500"/>
              </a:lnSpc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   Алеша Попович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572000" y="980728"/>
            <a:ext cx="4041775" cy="639762"/>
          </a:xfrm>
        </p:spPr>
        <p:txBody>
          <a:bodyPr/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Отрицательные 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4728882" y="1633525"/>
            <a:ext cx="4041775" cy="395128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Georgia" pitchFamily="18" charset="0"/>
              </a:rPr>
              <a:t>Кикимора</a:t>
            </a:r>
            <a:endParaRPr lang="ru-RU" b="1" dirty="0" smtClean="0">
              <a:latin typeface="Georgia" pitchFamily="18" charset="0"/>
            </a:endParaRPr>
          </a:p>
          <a:p>
            <a:r>
              <a:rPr lang="ru-RU" b="1" dirty="0" smtClean="0">
                <a:latin typeface="Georgia" pitchFamily="18" charset="0"/>
              </a:rPr>
              <a:t>Баба Яга</a:t>
            </a:r>
          </a:p>
          <a:p>
            <a:r>
              <a:rPr lang="ru-RU" b="1" dirty="0" smtClean="0">
                <a:latin typeface="Georgia" pitchFamily="18" charset="0"/>
              </a:rPr>
              <a:t>Соловей-разбойник</a:t>
            </a:r>
            <a:endParaRPr lang="ru-RU" b="1" dirty="0" smtClean="0">
              <a:latin typeface="Georgia" pitchFamily="18" charset="0"/>
            </a:endParaRPr>
          </a:p>
          <a:p>
            <a:r>
              <a:rPr lang="ru-RU" b="1" dirty="0" smtClean="0">
                <a:latin typeface="Georgia" pitchFamily="18" charset="0"/>
              </a:rPr>
              <a:t>Кощей Бессмертный</a:t>
            </a:r>
          </a:p>
          <a:p>
            <a:r>
              <a:rPr lang="ru-RU" b="1" dirty="0" smtClean="0">
                <a:latin typeface="Georgia" pitchFamily="18" charset="0"/>
              </a:rPr>
              <a:t>Змей Горыныч</a:t>
            </a:r>
          </a:p>
          <a:p>
            <a:r>
              <a:rPr lang="ru-RU" b="1" dirty="0" smtClean="0">
                <a:latin typeface="Georgia" pitchFamily="18" charset="0"/>
              </a:rPr>
              <a:t>Леший</a:t>
            </a:r>
          </a:p>
          <a:p>
            <a:r>
              <a:rPr lang="ru-RU" b="1" dirty="0" smtClean="0">
                <a:latin typeface="Georgia" pitchFamily="18" charset="0"/>
              </a:rPr>
              <a:t>Водяной </a:t>
            </a:r>
          </a:p>
          <a:p>
            <a:endParaRPr lang="ru-RU" b="1" dirty="0">
              <a:latin typeface="Georgia" pitchFamily="18" charset="0"/>
            </a:endParaRPr>
          </a:p>
          <a:p>
            <a:endParaRPr lang="ru-RU" b="1" dirty="0">
              <a:latin typeface="Georgia" pitchFamily="18" charset="0"/>
            </a:endParaRPr>
          </a:p>
        </p:txBody>
      </p:sp>
      <p:pic>
        <p:nvPicPr>
          <p:cNvPr id="8" name="Picture 5" descr="C:\Documents and Settings\Admin\Мои документы\Мои рисунки\сказка0002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48" t="10102" r="10523" b="18045"/>
          <a:stretch/>
        </p:blipFill>
        <p:spPr bwMode="auto">
          <a:xfrm rot="5400000">
            <a:off x="6366306" y="4277518"/>
            <a:ext cx="2899419" cy="1993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:\Documents and Settings\Admin\Мои документы\Мои рисунки\сказка0006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28" t="4412" r="8827" b="12764"/>
          <a:stretch/>
        </p:blipFill>
        <p:spPr bwMode="auto">
          <a:xfrm rot="5400000">
            <a:off x="4120843" y="4808852"/>
            <a:ext cx="1773251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44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571472" y="2428868"/>
            <a:ext cx="7786688" cy="2663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</a:rPr>
              <a:t>Изменения в природе</a:t>
            </a:r>
          </a:p>
          <a:p>
            <a:pPr algn="ctr"/>
            <a:r>
              <a:rPr lang="ru-RU" sz="3600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</a:rPr>
              <a:t>Происходят год от года...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4" name="AutoShape 70"/>
          <p:cNvSpPr>
            <a:spLocks noChangeArrowheads="1"/>
          </p:cNvSpPr>
          <p:nvPr/>
        </p:nvSpPr>
        <p:spPr bwMode="auto">
          <a:xfrm>
            <a:off x="4086225" y="1566863"/>
            <a:ext cx="4143375" cy="708025"/>
          </a:xfrm>
          <a:prstGeom prst="roundRect">
            <a:avLst>
              <a:gd name="adj" fmla="val 16667"/>
            </a:avLst>
          </a:prstGeom>
          <a:solidFill>
            <a:srgbClr val="D4F5F8"/>
          </a:solidFill>
          <a:ln w="38100">
            <a:solidFill>
              <a:srgbClr val="006699"/>
            </a:solidFill>
            <a:round/>
            <a:headEnd/>
            <a:tailEnd/>
          </a:ln>
          <a:effectLst/>
        </p:spPr>
        <p:txBody>
          <a:bodyPr bIns="8280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32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ru-RU" sz="3200" dirty="0">
                <a:latin typeface="Arial Narrow" pitchFamily="34" charset="0"/>
              </a:rPr>
              <a:t>градусов тепла</a:t>
            </a:r>
          </a:p>
        </p:txBody>
      </p:sp>
      <p:sp>
        <p:nvSpPr>
          <p:cNvPr id="16455" name="AutoShape 71"/>
          <p:cNvSpPr>
            <a:spLocks noChangeArrowheads="1"/>
          </p:cNvSpPr>
          <p:nvPr/>
        </p:nvSpPr>
        <p:spPr bwMode="auto">
          <a:xfrm>
            <a:off x="4086225" y="2633663"/>
            <a:ext cx="3892830" cy="688411"/>
          </a:xfrm>
          <a:prstGeom prst="roundRect">
            <a:avLst>
              <a:gd name="adj" fmla="val 16667"/>
            </a:avLst>
          </a:prstGeom>
          <a:solidFill>
            <a:srgbClr val="D4F5F8"/>
          </a:solidFill>
          <a:ln w="38100">
            <a:solidFill>
              <a:srgbClr val="006699"/>
            </a:solidFill>
            <a:round/>
            <a:headEnd/>
            <a:tailEnd/>
          </a:ln>
          <a:effectLst/>
        </p:spPr>
        <p:txBody>
          <a:bodyPr wrap="none" bIns="8280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32 </a:t>
            </a:r>
            <a:r>
              <a:rPr lang="ru-RU" sz="3200" dirty="0">
                <a:latin typeface="Arial Narrow" pitchFamily="34" charset="0"/>
              </a:rPr>
              <a:t>градусов выше нуля</a:t>
            </a:r>
          </a:p>
        </p:txBody>
      </p:sp>
      <p:sp>
        <p:nvSpPr>
          <p:cNvPr id="16456" name="AutoShape 72"/>
          <p:cNvSpPr>
            <a:spLocks noChangeArrowheads="1"/>
          </p:cNvSpPr>
          <p:nvPr/>
        </p:nvSpPr>
        <p:spPr bwMode="auto">
          <a:xfrm>
            <a:off x="4086225" y="3776663"/>
            <a:ext cx="4143375" cy="708025"/>
          </a:xfrm>
          <a:prstGeom prst="roundRect">
            <a:avLst>
              <a:gd name="adj" fmla="val 16667"/>
            </a:avLst>
          </a:prstGeom>
          <a:solidFill>
            <a:srgbClr val="D4F5F8"/>
          </a:solidFill>
          <a:ln w="38100">
            <a:solidFill>
              <a:srgbClr val="006699"/>
            </a:solidFill>
            <a:round/>
            <a:headEnd/>
            <a:tailEnd/>
          </a:ln>
          <a:effectLst/>
        </p:spPr>
        <p:txBody>
          <a:bodyPr bIns="8280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+32º,С </a:t>
            </a:r>
            <a:r>
              <a:rPr lang="ru-RU" sz="3200" dirty="0">
                <a:latin typeface="Arial Narrow" pitchFamily="34" charset="0"/>
              </a:rPr>
              <a:t>(плюс </a:t>
            </a:r>
            <a:r>
              <a:rPr lang="ru-RU" sz="3200" dirty="0" smtClean="0">
                <a:latin typeface="Arial Narrow" pitchFamily="34" charset="0"/>
              </a:rPr>
              <a:t>32º,С</a:t>
            </a:r>
            <a:r>
              <a:rPr lang="ru-RU" sz="3200" dirty="0">
                <a:latin typeface="Arial Narrow" pitchFamily="34" charset="0"/>
              </a:rPr>
              <a:t>)</a:t>
            </a:r>
          </a:p>
        </p:txBody>
      </p:sp>
      <p:pic>
        <p:nvPicPr>
          <p:cNvPr id="1126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2976" y="642918"/>
            <a:ext cx="1714512" cy="535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54" grpId="0" animBg="1" autoUpdateAnimBg="0"/>
      <p:bldP spid="16455" grpId="0" animBg="1" autoUpdateAnimBg="0"/>
      <p:bldP spid="16456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4" name="AutoShape 72"/>
          <p:cNvSpPr>
            <a:spLocks noChangeArrowheads="1"/>
          </p:cNvSpPr>
          <p:nvPr/>
        </p:nvSpPr>
        <p:spPr bwMode="auto">
          <a:xfrm>
            <a:off x="4848225" y="2563813"/>
            <a:ext cx="1504950" cy="708025"/>
          </a:xfrm>
          <a:prstGeom prst="roundRect">
            <a:avLst>
              <a:gd name="adj" fmla="val 16667"/>
            </a:avLst>
          </a:prstGeom>
          <a:solidFill>
            <a:srgbClr val="D4F5F8"/>
          </a:solidFill>
          <a:ln w="38100">
            <a:solidFill>
              <a:srgbClr val="006699"/>
            </a:solidFill>
            <a:round/>
            <a:headEnd/>
            <a:tailEnd/>
          </a:ln>
          <a:effectLst/>
        </p:spPr>
        <p:txBody>
          <a:bodyPr bIns="82800">
            <a:spAutoFit/>
          </a:bodyPr>
          <a:lstStyle/>
          <a:p>
            <a:r>
              <a:rPr lang="ru-RU" sz="3200">
                <a:latin typeface="Arial Narrow" pitchFamily="34" charset="0"/>
              </a:rPr>
              <a:t> 0º,С</a:t>
            </a: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000108"/>
            <a:ext cx="2071702" cy="52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04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4084638" y="1571625"/>
            <a:ext cx="3436937" cy="708025"/>
          </a:xfrm>
          <a:prstGeom prst="roundRect">
            <a:avLst>
              <a:gd name="adj" fmla="val 16667"/>
            </a:avLst>
          </a:prstGeom>
          <a:solidFill>
            <a:srgbClr val="D4F5F8"/>
          </a:solidFill>
          <a:ln w="38100">
            <a:solidFill>
              <a:srgbClr val="006699"/>
            </a:solidFill>
            <a:round/>
            <a:headEnd/>
            <a:tailEnd/>
          </a:ln>
          <a:effectLst/>
        </p:spPr>
        <p:txBody>
          <a:bodyPr bIns="8280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13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ru-RU" sz="3200" dirty="0">
                <a:latin typeface="Arial Narrow" pitchFamily="34" charset="0"/>
              </a:rPr>
              <a:t>градусов мороза</a:t>
            </a:r>
          </a:p>
        </p:txBody>
      </p:sp>
      <p:sp>
        <p:nvSpPr>
          <p:cNvPr id="21514" name="AutoShape 10"/>
          <p:cNvSpPr>
            <a:spLocks noChangeArrowheads="1"/>
          </p:cNvSpPr>
          <p:nvPr/>
        </p:nvSpPr>
        <p:spPr bwMode="auto">
          <a:xfrm>
            <a:off x="4084638" y="2638425"/>
            <a:ext cx="4038600" cy="708025"/>
          </a:xfrm>
          <a:prstGeom prst="roundRect">
            <a:avLst>
              <a:gd name="adj" fmla="val 16667"/>
            </a:avLst>
          </a:prstGeom>
          <a:solidFill>
            <a:srgbClr val="D4F5F8"/>
          </a:solidFill>
          <a:ln w="38100">
            <a:solidFill>
              <a:srgbClr val="006699"/>
            </a:solidFill>
            <a:round/>
            <a:headEnd/>
            <a:tailEnd/>
          </a:ln>
          <a:effectLst/>
        </p:spPr>
        <p:txBody>
          <a:bodyPr bIns="8280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13 </a:t>
            </a:r>
            <a:r>
              <a:rPr lang="ru-RU" sz="3200" dirty="0">
                <a:latin typeface="Arial Narrow" pitchFamily="34" charset="0"/>
              </a:rPr>
              <a:t>градусов ниже нуля</a:t>
            </a:r>
          </a:p>
        </p:txBody>
      </p:sp>
      <p:sp>
        <p:nvSpPr>
          <p:cNvPr id="21515" name="AutoShape 11"/>
          <p:cNvSpPr>
            <a:spLocks noChangeArrowheads="1"/>
          </p:cNvSpPr>
          <p:nvPr/>
        </p:nvSpPr>
        <p:spPr bwMode="auto">
          <a:xfrm>
            <a:off x="4060825" y="3781425"/>
            <a:ext cx="3940199" cy="688411"/>
          </a:xfrm>
          <a:prstGeom prst="roundRect">
            <a:avLst>
              <a:gd name="adj" fmla="val 16667"/>
            </a:avLst>
          </a:prstGeom>
          <a:solidFill>
            <a:srgbClr val="D4F5F8"/>
          </a:solidFill>
          <a:ln w="38100">
            <a:solidFill>
              <a:srgbClr val="006699"/>
            </a:solidFill>
            <a:round/>
            <a:headEnd/>
            <a:tailEnd/>
          </a:ln>
          <a:effectLst/>
        </p:spPr>
        <p:txBody>
          <a:bodyPr wrap="square" bIns="8280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-13</a:t>
            </a:r>
            <a:r>
              <a:rPr lang="ru-RU" sz="3200" baseline="30000" dirty="0" smtClean="0">
                <a:latin typeface="Arial Narrow" pitchFamily="34" charset="0"/>
              </a:rPr>
              <a:t>о</a:t>
            </a:r>
            <a:r>
              <a:rPr lang="ru-RU" sz="3200" dirty="0" smtClean="0">
                <a:latin typeface="Arial Narrow" pitchFamily="34" charset="0"/>
              </a:rPr>
              <a:t>,С </a:t>
            </a:r>
            <a:r>
              <a:rPr lang="ru-RU" sz="3200" dirty="0">
                <a:latin typeface="Arial Narrow" pitchFamily="34" charset="0"/>
              </a:rPr>
              <a:t>(минус </a:t>
            </a:r>
            <a:r>
              <a:rPr lang="ru-RU" sz="3200" dirty="0" smtClean="0">
                <a:latin typeface="Arial Narrow" pitchFamily="34" charset="0"/>
              </a:rPr>
              <a:t>13</a:t>
            </a:r>
            <a:r>
              <a:rPr lang="ru-RU" sz="3200" baseline="30000" dirty="0" smtClean="0">
                <a:latin typeface="Arial Narrow" pitchFamily="34" charset="0"/>
              </a:rPr>
              <a:t>о</a:t>
            </a:r>
            <a:r>
              <a:rPr lang="ru-RU" sz="3200" dirty="0" smtClean="0">
                <a:latin typeface="Arial Narrow" pitchFamily="34" charset="0"/>
              </a:rPr>
              <a:t>,С</a:t>
            </a:r>
            <a:r>
              <a:rPr lang="ru-RU" sz="3200" dirty="0">
                <a:latin typeface="Arial Narrow" pitchFamily="34" charset="0"/>
              </a:rPr>
              <a:t>)</a:t>
            </a:r>
          </a:p>
        </p:txBody>
      </p:sp>
      <p:pic>
        <p:nvPicPr>
          <p:cNvPr id="614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642918"/>
            <a:ext cx="1785950" cy="565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animBg="1" autoUpdateAnimBg="0"/>
      <p:bldP spid="21514" grpId="0" animBg="1" autoUpdateAnimBg="0"/>
      <p:bldP spid="21515" grpId="0" animBg="1" autoUpdateAnimBg="0"/>
    </p:bldLst>
  </p:timing>
</p:sld>
</file>

<file path=ppt/theme/theme1.xml><?xml version="1.0" encoding="utf-8"?>
<a:theme xmlns:a="http://schemas.openxmlformats.org/drawingml/2006/main" name="1_Тема Office">
  <a:themeElements>
    <a:clrScheme name="Другая 38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презентации - 1</Template>
  <TotalTime>820</TotalTime>
  <Words>970</Words>
  <Application>Microsoft Office PowerPoint</Application>
  <PresentationFormat>Экран (4:3)</PresentationFormat>
  <Paragraphs>191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1_Тема Office</vt:lpstr>
      <vt:lpstr> Положительные и отрицательные числа</vt:lpstr>
      <vt:lpstr>Слайд 2</vt:lpstr>
      <vt:lpstr>Слайд 3</vt:lpstr>
      <vt:lpstr>Слайд 4</vt:lpstr>
      <vt:lpstr>Герои русских народных сказок</vt:lpstr>
      <vt:lpstr>Слайд 6</vt:lpstr>
      <vt:lpstr>Слайд 7</vt:lpstr>
      <vt:lpstr>Слайд 8</vt:lpstr>
      <vt:lpstr>Слайд 9</vt:lpstr>
      <vt:lpstr>Какая температура сегодня на улице</vt:lpstr>
      <vt:lpstr>Слайд 11</vt:lpstr>
      <vt:lpstr>Слайд 12</vt:lpstr>
      <vt:lpstr>Проверим, как вы умеете считать баланс на телефоне</vt:lpstr>
      <vt:lpstr>Всегда ли вы живете по средствам?</vt:lpstr>
      <vt:lpstr>Давайте сведем ответы задач в таблицу.</vt:lpstr>
      <vt:lpstr>Перевести на язык математики, если</vt:lpstr>
      <vt:lpstr>Теперь мы знаем, что есть положительные и отрицательные числа. Вместе с числом 0 они образуют множество рациональных чисел</vt:lpstr>
      <vt:lpstr>Отрицательные числа</vt:lpstr>
      <vt:lpstr>Слайд 19</vt:lpstr>
      <vt:lpstr>Отрицательные числа</vt:lpstr>
      <vt:lpstr>Задачи</vt:lpstr>
      <vt:lpstr>Слайд 22</vt:lpstr>
      <vt:lpstr>Домашнее задание</vt:lpstr>
      <vt:lpstr>Наш  урок  подошёл  к концу, и я хочу сказать ...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математики в 6 классе. Положительные и отрицательные числа Урок 74</dc:title>
  <cp:lastModifiedBy>Хозяева</cp:lastModifiedBy>
  <cp:revision>96</cp:revision>
  <dcterms:modified xsi:type="dcterms:W3CDTF">2017-01-11T13:55:39Z</dcterms:modified>
</cp:coreProperties>
</file>