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836712"/>
            <a:ext cx="6984776" cy="1731982"/>
          </a:xfrm>
        </p:spPr>
        <p:txBody>
          <a:bodyPr/>
          <a:lstStyle/>
          <a:p>
            <a:r>
              <a:rPr lang="ru-RU" b="1" kern="1800" dirty="0">
                <a:effectLst/>
                <a:latin typeface="Times New Roman"/>
                <a:ea typeface="Times New Roman"/>
              </a:rPr>
              <a:t>"Квадрат суммы и квадрат разности"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5976" y="5517232"/>
            <a:ext cx="4456584" cy="723310"/>
          </a:xfrm>
        </p:spPr>
        <p:txBody>
          <a:bodyPr/>
          <a:lstStyle/>
          <a:p>
            <a:r>
              <a:rPr lang="ru-RU" dirty="0" err="1" smtClean="0"/>
              <a:t>Булдина</a:t>
            </a:r>
            <a:r>
              <a:rPr lang="ru-RU" dirty="0" smtClean="0"/>
              <a:t> Л.В.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492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183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460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991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1556792"/>
            <a:ext cx="6777318" cy="792087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Устная работа:</a:t>
            </a:r>
            <a:r>
              <a:rPr lang="ru-RU" sz="4800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4800" dirty="0" smtClean="0">
                <a:effectLst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772816"/>
            <a:ext cx="6400800" cy="3528392"/>
          </a:xfrm>
        </p:spPr>
        <p:txBody>
          <a:bodyPr/>
          <a:lstStyle/>
          <a:p>
            <a:pPr marL="457200" indent="-457200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Прочитайте </a:t>
            </a:r>
            <a:r>
              <a:rPr lang="ru-RU" dirty="0">
                <a:effectLst/>
                <a:latin typeface="Times New Roman"/>
                <a:ea typeface="Times New Roman"/>
                <a:cs typeface="Times New Roman"/>
              </a:rPr>
              <a:t>выражения: </a:t>
            </a:r>
            <a:r>
              <a:rPr lang="ru-RU" i="1" dirty="0">
                <a:effectLst/>
                <a:latin typeface="Times New Roman"/>
                <a:ea typeface="Times New Roman"/>
                <a:cs typeface="Times New Roman"/>
              </a:rPr>
              <a:t>(а + </a:t>
            </a:r>
            <a:r>
              <a:rPr lang="ru-RU" i="1" dirty="0" smtClean="0">
                <a:effectLst/>
                <a:latin typeface="Times New Roman"/>
                <a:ea typeface="Times New Roman"/>
                <a:cs typeface="Times New Roman"/>
              </a:rPr>
              <a:t>b)²;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i="1" dirty="0" smtClean="0">
                <a:effectLst/>
                <a:latin typeface="Times New Roman"/>
                <a:ea typeface="Times New Roman"/>
                <a:cs typeface="Times New Roman"/>
              </a:rPr>
              <a:t>(</a:t>
            </a:r>
            <a:r>
              <a:rPr lang="ru-RU" i="1" dirty="0">
                <a:effectLst/>
                <a:latin typeface="Times New Roman"/>
                <a:ea typeface="Times New Roman"/>
                <a:cs typeface="Times New Roman"/>
              </a:rPr>
              <a:t>a – b</a:t>
            </a:r>
            <a:r>
              <a:rPr lang="ru-RU" i="1" dirty="0" smtClean="0">
                <a:effectLst/>
                <a:latin typeface="Times New Roman"/>
                <a:ea typeface="Times New Roman"/>
                <a:cs typeface="Times New Roman"/>
              </a:rPr>
              <a:t>)</a:t>
            </a:r>
            <a:r>
              <a:rPr lang="ru-RU" i="1" dirty="0">
                <a:solidFill>
                  <a:prstClr val="white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i="1" dirty="0" smtClean="0">
                <a:solidFill>
                  <a:prstClr val="white"/>
                </a:solidFill>
                <a:effectLst/>
                <a:latin typeface="Times New Roman"/>
                <a:ea typeface="Times New Roman"/>
                <a:cs typeface="Times New Roman"/>
              </a:rPr>
              <a:t>²</a:t>
            </a:r>
            <a:r>
              <a:rPr lang="ru-RU" i="1" dirty="0" smtClean="0">
                <a:effectLst/>
                <a:latin typeface="Times New Roman"/>
                <a:ea typeface="Times New Roman"/>
                <a:cs typeface="Times New Roman"/>
              </a:rPr>
              <a:t>;     a</a:t>
            </a:r>
            <a:r>
              <a:rPr lang="ru-RU" i="1" dirty="0" smtClean="0">
                <a:solidFill>
                  <a:prstClr val="white"/>
                </a:solidFill>
                <a:effectLst/>
                <a:latin typeface="Times New Roman"/>
                <a:ea typeface="Times New Roman"/>
                <a:cs typeface="Times New Roman"/>
              </a:rPr>
              <a:t>²</a:t>
            </a:r>
            <a:r>
              <a:rPr lang="ru-RU" i="1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i="1" dirty="0">
                <a:effectLst/>
                <a:latin typeface="Times New Roman"/>
                <a:ea typeface="Times New Roman"/>
                <a:cs typeface="Times New Roman"/>
              </a:rPr>
              <a:t>– </a:t>
            </a:r>
            <a:r>
              <a:rPr lang="ru-RU" i="1" dirty="0" smtClean="0">
                <a:effectLst/>
                <a:latin typeface="Times New Roman"/>
                <a:ea typeface="Times New Roman"/>
                <a:cs typeface="Times New Roman"/>
              </a:rPr>
              <a:t>b</a:t>
            </a:r>
            <a:r>
              <a:rPr lang="ru-RU" i="1" dirty="0" smtClean="0">
                <a:solidFill>
                  <a:prstClr val="white"/>
                </a:solidFill>
                <a:effectLst/>
                <a:latin typeface="Times New Roman"/>
                <a:ea typeface="Times New Roman"/>
                <a:cs typeface="Times New Roman"/>
              </a:rPr>
              <a:t>²</a:t>
            </a:r>
            <a:r>
              <a:rPr lang="ru-RU" i="1" dirty="0" smtClean="0">
                <a:effectLst/>
                <a:latin typeface="Times New Roman"/>
                <a:ea typeface="Times New Roman"/>
                <a:cs typeface="Times New Roman"/>
              </a:rPr>
              <a:t>;     a</a:t>
            </a:r>
            <a:r>
              <a:rPr lang="ru-RU" i="1" dirty="0" smtClean="0">
                <a:solidFill>
                  <a:prstClr val="white"/>
                </a:solidFill>
                <a:effectLst/>
                <a:latin typeface="Times New Roman"/>
                <a:ea typeface="Times New Roman"/>
                <a:cs typeface="Times New Roman"/>
              </a:rPr>
              <a:t>²</a:t>
            </a:r>
            <a:r>
              <a:rPr lang="ru-RU" i="1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i="1" dirty="0">
                <a:effectLst/>
                <a:latin typeface="Times New Roman"/>
                <a:ea typeface="Times New Roman"/>
                <a:cs typeface="Times New Roman"/>
              </a:rPr>
              <a:t>+ </a:t>
            </a:r>
            <a:r>
              <a:rPr lang="ru-RU" i="1" dirty="0" smtClean="0">
                <a:effectLst/>
                <a:latin typeface="Times New Roman"/>
                <a:ea typeface="Times New Roman"/>
                <a:cs typeface="Times New Roman"/>
              </a:rPr>
              <a:t>b</a:t>
            </a:r>
            <a:r>
              <a:rPr lang="ru-RU" i="1" dirty="0" smtClean="0">
                <a:solidFill>
                  <a:prstClr val="white"/>
                </a:solidFill>
                <a:effectLst/>
                <a:latin typeface="Times New Roman"/>
                <a:ea typeface="Times New Roman"/>
                <a:cs typeface="Times New Roman"/>
              </a:rPr>
              <a:t>²</a:t>
            </a:r>
            <a:r>
              <a:rPr lang="ru-RU" i="1" dirty="0" smtClean="0">
                <a:effectLst/>
                <a:latin typeface="Times New Roman"/>
                <a:ea typeface="Times New Roman"/>
                <a:cs typeface="Times New Roman"/>
              </a:rPr>
              <a:t>;     2ab</a:t>
            </a:r>
            <a:r>
              <a:rPr lang="ru-RU" i="1" dirty="0">
                <a:effectLst/>
                <a:latin typeface="Times New Roman"/>
                <a:ea typeface="Times New Roman"/>
                <a:cs typeface="Times New Roman"/>
              </a:rPr>
              <a:t>; </a:t>
            </a:r>
            <a:r>
              <a:rPr lang="ru-RU" i="1" dirty="0" smtClean="0">
                <a:effectLst/>
                <a:latin typeface="Times New Roman"/>
                <a:ea typeface="Times New Roman"/>
                <a:cs typeface="Times New Roman"/>
              </a:rPr>
              <a:t>    2mn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35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836712"/>
            <a:ext cx="7272808" cy="418473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Times New Roman"/>
                <a:ea typeface="Times New Roman"/>
                <a:cs typeface="Times New Roman"/>
              </a:rPr>
              <a:t>2. </a:t>
            </a:r>
            <a:r>
              <a:rPr lang="ru-RU" sz="2800" b="1" dirty="0">
                <a:latin typeface="Times New Roman"/>
                <a:ea typeface="Times New Roman"/>
                <a:cs typeface="Times New Roman"/>
              </a:rPr>
              <a:t>Игра</a:t>
            </a:r>
            <a:r>
              <a:rPr lang="en-US" sz="2800" b="1" dirty="0">
                <a:latin typeface="Times New Roman"/>
                <a:ea typeface="Times New Roman"/>
                <a:cs typeface="Times New Roman"/>
              </a:rPr>
              <a:t> «</a:t>
            </a:r>
            <a:r>
              <a:rPr lang="ru-RU" sz="2800" b="1" dirty="0">
                <a:latin typeface="Times New Roman"/>
                <a:ea typeface="Times New Roman"/>
                <a:cs typeface="Times New Roman"/>
              </a:rPr>
              <a:t>Третий лишний</a:t>
            </a:r>
            <a:r>
              <a:rPr lang="en-US" sz="2800" b="1" dirty="0">
                <a:latin typeface="Times New Roman"/>
                <a:ea typeface="Times New Roman"/>
                <a:cs typeface="Times New Roman"/>
              </a:rPr>
              <a:t>»</a:t>
            </a:r>
            <a:endParaRPr lang="ru-RU" sz="2800" b="1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Times New Roman"/>
                <a:ea typeface="Times New Roman"/>
                <a:cs typeface="Times New Roman"/>
              </a:rPr>
              <a:t>3</a:t>
            </a:r>
            <a:r>
              <a:rPr lang="en-US" sz="28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                        9                          6</a:t>
            </a:r>
            <a:br>
              <a:rPr lang="en-US" sz="2800" dirty="0">
                <a:latin typeface="Times New Roman"/>
                <a:ea typeface="Times New Roman"/>
                <a:cs typeface="Times New Roman"/>
              </a:rPr>
            </a:br>
            <a:r>
              <a:rPr lang="en-US" sz="2800" dirty="0">
                <a:latin typeface="Times New Roman"/>
                <a:ea typeface="Times New Roman"/>
                <a:cs typeface="Times New Roman"/>
              </a:rPr>
              <a:t>4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а</a:t>
            </a:r>
            <a:r>
              <a:rPr lang="en-US" sz="28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                      16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а</a:t>
            </a:r>
            <a:r>
              <a:rPr lang="en-US" sz="28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                     (4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а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)</a:t>
            </a:r>
            <a:r>
              <a:rPr lang="en-US" sz="28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en-US" sz="2800" dirty="0">
                <a:latin typeface="Times New Roman"/>
                <a:ea typeface="Times New Roman"/>
                <a:cs typeface="Times New Roman"/>
              </a:rPr>
            </a:br>
            <a:r>
              <a:rPr lang="en-US" sz="2800" dirty="0">
                <a:latin typeface="Times New Roman"/>
                <a:ea typeface="Times New Roman"/>
                <a:cs typeface="Times New Roman"/>
              </a:rPr>
              <a:t>(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а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+ b)</a:t>
            </a:r>
            <a:r>
              <a:rPr lang="en-US" sz="28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                (a + b)(a + b)       a</a:t>
            </a:r>
            <a:r>
              <a:rPr lang="en-US" sz="28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+ b</a:t>
            </a:r>
            <a:r>
              <a:rPr lang="en-US" sz="28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en-US" sz="2800" dirty="0">
                <a:latin typeface="Times New Roman"/>
                <a:ea typeface="Times New Roman"/>
                <a:cs typeface="Times New Roman"/>
              </a:rPr>
            </a:br>
            <a:r>
              <a:rPr lang="en-US" sz="2800" dirty="0">
                <a:latin typeface="Times New Roman"/>
                <a:ea typeface="Times New Roman"/>
                <a:cs typeface="Times New Roman"/>
              </a:rPr>
              <a:t>(c – d)</a:t>
            </a:r>
            <a:r>
              <a:rPr lang="en-US" sz="28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                (c – d)(c + d)       (c – d)(c – d)</a:t>
            </a:r>
            <a:br>
              <a:rPr lang="en-US" sz="2800" dirty="0">
                <a:latin typeface="Times New Roman"/>
                <a:ea typeface="Times New Roman"/>
                <a:cs typeface="Times New Roman"/>
              </a:rPr>
            </a:br>
            <a:r>
              <a:rPr lang="en-US" sz="2800" dirty="0">
                <a:latin typeface="Times New Roman"/>
                <a:ea typeface="Times New Roman"/>
                <a:cs typeface="Times New Roman"/>
              </a:rPr>
              <a:t>(7 – 3)</a:t>
            </a:r>
            <a:r>
              <a:rPr lang="en-US" sz="28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                16                       40</a:t>
            </a:r>
            <a:br>
              <a:rPr lang="en-US" sz="2800" dirty="0">
                <a:latin typeface="Times New Roman"/>
                <a:ea typeface="Times New Roman"/>
                <a:cs typeface="Times New Roman"/>
              </a:rPr>
            </a:br>
            <a:r>
              <a:rPr lang="en-US" sz="2800" dirty="0">
                <a:latin typeface="Times New Roman"/>
                <a:ea typeface="Times New Roman"/>
                <a:cs typeface="Times New Roman"/>
              </a:rPr>
              <a:t>(– a)</a:t>
            </a:r>
            <a:r>
              <a:rPr lang="en-US" sz="28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                   a</a:t>
            </a:r>
            <a:r>
              <a:rPr lang="en-US" sz="28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                        – a</a:t>
            </a:r>
            <a:r>
              <a:rPr lang="en-US" sz="28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en-US" sz="2800" dirty="0">
                <a:latin typeface="Times New Roman"/>
                <a:ea typeface="Times New Roman"/>
                <a:cs typeface="Times New Roman"/>
              </a:rPr>
            </a:br>
            <a:r>
              <a:rPr lang="en-US" sz="2800" dirty="0">
                <a:latin typeface="Times New Roman"/>
                <a:ea typeface="Times New Roman"/>
                <a:cs typeface="Times New Roman"/>
              </a:rPr>
              <a:t>(a – b)</a:t>
            </a:r>
            <a:r>
              <a:rPr lang="en-US" sz="28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                (– a – b)</a:t>
            </a:r>
            <a:r>
              <a:rPr lang="en-US" sz="28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             – (a – b)</a:t>
            </a:r>
            <a:r>
              <a:rPr lang="en-US" sz="2800" baseline="30000" dirty="0">
                <a:latin typeface="Times New Roman"/>
                <a:ea typeface="Times New Roman"/>
                <a:cs typeface="Times New Roman"/>
              </a:rPr>
              <a:t>2</a:t>
            </a:r>
            <a:endParaRPr lang="ru-RU" sz="28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364088" y="1556792"/>
            <a:ext cx="1152128" cy="43204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580112" y="2060848"/>
            <a:ext cx="1152128" cy="43204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796136" y="2516811"/>
            <a:ext cx="1152128" cy="43204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235912" y="2955022"/>
            <a:ext cx="2200184" cy="545985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364088" y="3533061"/>
            <a:ext cx="1152128" cy="39999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5436096" y="3933057"/>
            <a:ext cx="1080120" cy="43204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5352253" y="4365342"/>
            <a:ext cx="2200184" cy="545985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904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79624" y="620688"/>
            <a:ext cx="7632848" cy="577081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latin typeface="Times New Roman"/>
                <a:ea typeface="Times New Roman"/>
                <a:cs typeface="Times New Roman"/>
              </a:rPr>
              <a:t>3. </a:t>
            </a:r>
            <a:r>
              <a:rPr lang="ru-RU" sz="3200" dirty="0">
                <a:latin typeface="Times New Roman"/>
                <a:ea typeface="Times New Roman"/>
                <a:cs typeface="Times New Roman"/>
              </a:rPr>
              <a:t>Вставьте пропущенные знаки</a:t>
            </a:r>
            <a:r>
              <a:rPr lang="en-US" sz="3200" dirty="0">
                <a:latin typeface="Times New Roman"/>
                <a:ea typeface="Times New Roman"/>
                <a:cs typeface="Times New Roman"/>
              </a:rPr>
              <a:t>: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latin typeface="Times New Roman"/>
                <a:ea typeface="Times New Roman"/>
                <a:cs typeface="Times New Roman"/>
              </a:rPr>
              <a:t>(m – n)(m + n) = m</a:t>
            </a:r>
            <a:r>
              <a:rPr lang="en-US" sz="32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en-US" sz="3200" dirty="0">
                <a:latin typeface="Times New Roman"/>
                <a:ea typeface="Times New Roman"/>
                <a:cs typeface="Times New Roman"/>
              </a:rPr>
              <a:t>…</a:t>
            </a:r>
            <a:r>
              <a:rPr lang="en-US" sz="3200" dirty="0" err="1">
                <a:latin typeface="Times New Roman"/>
                <a:ea typeface="Times New Roman"/>
                <a:cs typeface="Times New Roman"/>
              </a:rPr>
              <a:t>mn</a:t>
            </a:r>
            <a:r>
              <a:rPr lang="en-US" sz="3200" dirty="0">
                <a:latin typeface="Times New Roman"/>
                <a:ea typeface="Times New Roman"/>
                <a:cs typeface="Times New Roman"/>
              </a:rPr>
              <a:t>…</a:t>
            </a:r>
            <a:r>
              <a:rPr lang="en-US" sz="3200" dirty="0" err="1">
                <a:latin typeface="Times New Roman"/>
                <a:ea typeface="Times New Roman"/>
                <a:cs typeface="Times New Roman"/>
              </a:rPr>
              <a:t>mn</a:t>
            </a:r>
            <a:r>
              <a:rPr lang="en-US" sz="3200" dirty="0">
                <a:latin typeface="Times New Roman"/>
                <a:ea typeface="Times New Roman"/>
                <a:cs typeface="Times New Roman"/>
              </a:rPr>
              <a:t>…n</a:t>
            </a:r>
            <a:r>
              <a:rPr lang="en-US" sz="32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en-US" sz="32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en-US" sz="3200" dirty="0">
                <a:latin typeface="Times New Roman"/>
                <a:ea typeface="Times New Roman"/>
                <a:cs typeface="Times New Roman"/>
              </a:rPr>
            </a:br>
            <a:r>
              <a:rPr lang="en-US" sz="3200" dirty="0">
                <a:latin typeface="Times New Roman"/>
                <a:ea typeface="Times New Roman"/>
                <a:cs typeface="Times New Roman"/>
              </a:rPr>
              <a:t>(c + d)(c + d) = c</a:t>
            </a:r>
            <a:r>
              <a:rPr lang="en-US" sz="32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en-US" sz="3200" dirty="0">
                <a:latin typeface="Times New Roman"/>
                <a:ea typeface="Times New Roman"/>
                <a:cs typeface="Times New Roman"/>
              </a:rPr>
              <a:t>…cd…cd…d</a:t>
            </a:r>
            <a:r>
              <a:rPr lang="en-US" sz="32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en-US" sz="32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en-US" sz="3200" dirty="0">
                <a:latin typeface="Times New Roman"/>
                <a:ea typeface="Times New Roman"/>
                <a:cs typeface="Times New Roman"/>
              </a:rPr>
            </a:br>
            <a:r>
              <a:rPr lang="en-US" sz="3200" dirty="0">
                <a:latin typeface="Times New Roman"/>
                <a:ea typeface="Times New Roman"/>
                <a:cs typeface="Times New Roman"/>
              </a:rPr>
              <a:t>(a – b)(a + b) = a</a:t>
            </a:r>
            <a:r>
              <a:rPr lang="en-US" sz="32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en-US" sz="3200" dirty="0">
                <a:latin typeface="Times New Roman"/>
                <a:ea typeface="Times New Roman"/>
                <a:cs typeface="Times New Roman"/>
              </a:rPr>
              <a:t>…</a:t>
            </a:r>
            <a:r>
              <a:rPr lang="en-US" sz="3200" dirty="0" err="1">
                <a:latin typeface="Times New Roman"/>
                <a:ea typeface="Times New Roman"/>
                <a:cs typeface="Times New Roman"/>
              </a:rPr>
              <a:t>ab</a:t>
            </a:r>
            <a:r>
              <a:rPr lang="en-US" sz="3200" dirty="0">
                <a:latin typeface="Times New Roman"/>
                <a:ea typeface="Times New Roman"/>
                <a:cs typeface="Times New Roman"/>
              </a:rPr>
              <a:t>…</a:t>
            </a:r>
            <a:r>
              <a:rPr lang="en-US" sz="3200" dirty="0" err="1">
                <a:latin typeface="Times New Roman"/>
                <a:ea typeface="Times New Roman"/>
                <a:cs typeface="Times New Roman"/>
              </a:rPr>
              <a:t>ab</a:t>
            </a:r>
            <a:r>
              <a:rPr lang="en-US" sz="3200" dirty="0">
                <a:latin typeface="Times New Roman"/>
                <a:ea typeface="Times New Roman"/>
                <a:cs typeface="Times New Roman"/>
              </a:rPr>
              <a:t>…b</a:t>
            </a:r>
            <a:r>
              <a:rPr lang="en-US" sz="3200" baseline="30000" dirty="0">
                <a:latin typeface="Times New Roman"/>
                <a:ea typeface="Times New Roman"/>
                <a:cs typeface="Times New Roman"/>
              </a:rPr>
              <a:t>2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dirty="0">
                <a:latin typeface="Times New Roman"/>
                <a:ea typeface="Times New Roman"/>
                <a:cs typeface="Times New Roman"/>
              </a:rPr>
              <a:t>4. Найдите ошибки: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r>
              <a:rPr lang="ru-RU" sz="3200" dirty="0">
                <a:latin typeface="Times New Roman"/>
                <a:ea typeface="Times New Roman"/>
              </a:rPr>
              <a:t>(х – у)(х + у) = х</a:t>
            </a:r>
            <a:r>
              <a:rPr lang="ru-RU" sz="3200" baseline="30000" dirty="0">
                <a:latin typeface="Times New Roman"/>
                <a:ea typeface="Times New Roman"/>
              </a:rPr>
              <a:t>2</a:t>
            </a:r>
            <a:r>
              <a:rPr lang="ru-RU" sz="3200" dirty="0">
                <a:latin typeface="Times New Roman"/>
                <a:ea typeface="Times New Roman"/>
              </a:rPr>
              <a:t> + </a:t>
            </a:r>
            <a:r>
              <a:rPr lang="ru-RU" sz="3200" dirty="0" err="1">
                <a:latin typeface="Times New Roman"/>
                <a:ea typeface="Times New Roman"/>
              </a:rPr>
              <a:t>ху</a:t>
            </a:r>
            <a:r>
              <a:rPr lang="ru-RU" sz="3200" dirty="0">
                <a:latin typeface="Times New Roman"/>
                <a:ea typeface="Times New Roman"/>
              </a:rPr>
              <a:t> – ух + у</a:t>
            </a:r>
            <a:r>
              <a:rPr lang="ru-RU" sz="3200" baseline="30000" dirty="0">
                <a:latin typeface="Times New Roman"/>
                <a:ea typeface="Times New Roman"/>
              </a:rPr>
              <a:t>2</a:t>
            </a:r>
            <a:r>
              <a:rPr lang="ru-RU" sz="3200" dirty="0">
                <a:latin typeface="Times New Roman"/>
                <a:ea typeface="Times New Roman"/>
              </a:rPr>
              <a:t> = х</a:t>
            </a:r>
            <a:r>
              <a:rPr lang="ru-RU" sz="3200" baseline="30000" dirty="0">
                <a:latin typeface="Times New Roman"/>
                <a:ea typeface="Times New Roman"/>
              </a:rPr>
              <a:t>2</a:t>
            </a:r>
            <a:r>
              <a:rPr lang="ru-RU" sz="3200" dirty="0">
                <a:latin typeface="Times New Roman"/>
                <a:ea typeface="Times New Roman"/>
              </a:rPr>
              <a:t> + у</a:t>
            </a:r>
            <a:r>
              <a:rPr lang="ru-RU" sz="3200" baseline="30000" dirty="0">
                <a:latin typeface="Times New Roman"/>
                <a:ea typeface="Times New Roman"/>
              </a:rPr>
              <a:t>2</a:t>
            </a:r>
            <a:r>
              <a:rPr lang="ru-RU" sz="3200" dirty="0">
                <a:latin typeface="Times New Roman"/>
                <a:ea typeface="Times New Roman"/>
              </a:rPr>
              <a:t/>
            </a:r>
            <a:br>
              <a:rPr lang="ru-RU" sz="3200" dirty="0">
                <a:latin typeface="Times New Roman"/>
                <a:ea typeface="Times New Roman"/>
              </a:rPr>
            </a:br>
            <a:r>
              <a:rPr lang="ru-RU" sz="3200" dirty="0">
                <a:latin typeface="Times New Roman"/>
                <a:ea typeface="Times New Roman"/>
              </a:rPr>
              <a:t>(7 – к)(7 – к) = 14 – 7к – 7к – к</a:t>
            </a:r>
            <a:r>
              <a:rPr lang="ru-RU" sz="3200" baseline="30000" dirty="0">
                <a:latin typeface="Times New Roman"/>
                <a:ea typeface="Times New Roman"/>
              </a:rPr>
              <a:t>2</a:t>
            </a:r>
            <a:r>
              <a:rPr lang="ru-RU" sz="3200" dirty="0">
                <a:latin typeface="Times New Roman"/>
                <a:ea typeface="Times New Roman"/>
              </a:rPr>
              <a:t> = 14 – </a:t>
            </a:r>
            <a:r>
              <a:rPr lang="ru-RU" sz="3200" dirty="0" smtClean="0">
                <a:latin typeface="Times New Roman"/>
                <a:ea typeface="Times New Roman"/>
              </a:rPr>
              <a:t>к</a:t>
            </a:r>
            <a:r>
              <a:rPr lang="ru-RU" sz="3200" baseline="30000" dirty="0" smtClean="0">
                <a:latin typeface="Times New Roman"/>
                <a:ea typeface="Times New Roman"/>
              </a:rPr>
              <a:t>2</a:t>
            </a:r>
          </a:p>
          <a:p>
            <a:r>
              <a:rPr lang="ru-RU" sz="3200" dirty="0">
                <a:latin typeface="Times New Roman"/>
                <a:ea typeface="Times New Roman"/>
              </a:rPr>
              <a:t>(4 + 5)</a:t>
            </a:r>
            <a:r>
              <a:rPr lang="ru-RU" sz="3200" baseline="30000" dirty="0">
                <a:latin typeface="Times New Roman"/>
                <a:ea typeface="Times New Roman"/>
              </a:rPr>
              <a:t>2</a:t>
            </a:r>
            <a:r>
              <a:rPr lang="ru-RU" sz="3200" dirty="0">
                <a:latin typeface="Times New Roman"/>
                <a:ea typeface="Times New Roman"/>
              </a:rPr>
              <a:t> = 4</a:t>
            </a:r>
            <a:r>
              <a:rPr lang="ru-RU" sz="3200" baseline="30000" dirty="0">
                <a:latin typeface="Times New Roman"/>
                <a:ea typeface="Times New Roman"/>
              </a:rPr>
              <a:t>2</a:t>
            </a:r>
            <a:r>
              <a:rPr lang="ru-RU" sz="3200" dirty="0">
                <a:latin typeface="Times New Roman"/>
                <a:ea typeface="Times New Roman"/>
              </a:rPr>
              <a:t> + 5</a:t>
            </a:r>
            <a:r>
              <a:rPr lang="ru-RU" sz="3200" baseline="30000" dirty="0">
                <a:latin typeface="Times New Roman"/>
                <a:ea typeface="Times New Roman"/>
              </a:rPr>
              <a:t>2</a:t>
            </a:r>
            <a:r>
              <a:rPr lang="ru-RU" sz="3200" dirty="0">
                <a:latin typeface="Times New Roman"/>
                <a:ea typeface="Times New Roman"/>
              </a:rPr>
              <a:t/>
            </a:r>
            <a:br>
              <a:rPr lang="ru-RU" sz="3200" dirty="0">
                <a:latin typeface="Times New Roman"/>
                <a:ea typeface="Times New Roman"/>
              </a:rPr>
            </a:br>
            <a:r>
              <a:rPr lang="ru-RU" sz="3200" dirty="0">
                <a:latin typeface="Times New Roman"/>
                <a:ea typeface="Times New Roman"/>
              </a:rPr>
              <a:t>(4х</a:t>
            </a:r>
            <a:r>
              <a:rPr lang="ru-RU" sz="3200" baseline="30000" dirty="0">
                <a:latin typeface="Times New Roman"/>
                <a:ea typeface="Times New Roman"/>
              </a:rPr>
              <a:t>7</a:t>
            </a:r>
            <a:r>
              <a:rPr lang="ru-RU" sz="3200" dirty="0">
                <a:latin typeface="Times New Roman"/>
                <a:ea typeface="Times New Roman"/>
              </a:rPr>
              <a:t>)</a:t>
            </a:r>
            <a:r>
              <a:rPr lang="ru-RU" sz="3200" baseline="30000" dirty="0">
                <a:latin typeface="Times New Roman"/>
                <a:ea typeface="Times New Roman"/>
              </a:rPr>
              <a:t>2</a:t>
            </a:r>
            <a:r>
              <a:rPr lang="ru-RU" sz="3200" dirty="0">
                <a:latin typeface="Times New Roman"/>
                <a:ea typeface="Times New Roman"/>
              </a:rPr>
              <a:t> = 8х</a:t>
            </a:r>
            <a:r>
              <a:rPr lang="ru-RU" sz="3200" baseline="30000" dirty="0">
                <a:latin typeface="Times New Roman"/>
                <a:ea typeface="Times New Roman"/>
              </a:rPr>
              <a:t>14</a:t>
            </a:r>
            <a:r>
              <a:rPr lang="ru-RU" sz="3200" dirty="0">
                <a:latin typeface="Times New Roman"/>
                <a:ea typeface="Times New Roman"/>
              </a:rPr>
              <a:t/>
            </a:r>
            <a:br>
              <a:rPr lang="ru-RU" sz="3200" dirty="0">
                <a:latin typeface="Times New Roman"/>
                <a:ea typeface="Times New Roman"/>
              </a:rPr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7525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476672"/>
            <a:ext cx="4719305" cy="689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latin typeface="Times New Roman"/>
                <a:ea typeface="Times New Roman"/>
                <a:cs typeface="Times New Roman"/>
              </a:rPr>
              <a:t>Изучение новой темы</a:t>
            </a:r>
            <a:endParaRPr lang="ru-RU" sz="3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19672" y="1340768"/>
            <a:ext cx="6480720" cy="1764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Разделите следующие выражения на две группы и выполните действия: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Times New Roman"/>
                <a:ea typeface="Times New Roman"/>
                <a:cs typeface="Times New Roman"/>
              </a:rPr>
              <a:t>(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х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 +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у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)</a:t>
            </a:r>
            <a:r>
              <a:rPr lang="en-US" sz="20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;  (m – n)</a:t>
            </a:r>
            <a:r>
              <a:rPr lang="en-US" sz="20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;  (x – y)</a:t>
            </a:r>
            <a:r>
              <a:rPr lang="en-US" sz="20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;  (c + d)</a:t>
            </a:r>
            <a:r>
              <a:rPr lang="en-US" sz="20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;   (p – s)</a:t>
            </a:r>
            <a:r>
              <a:rPr lang="en-US" sz="20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;  (p + s)</a:t>
            </a:r>
            <a:r>
              <a:rPr lang="en-US" sz="20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;</a:t>
            </a:r>
            <a:endParaRPr lang="ru-RU" sz="2000" dirty="0" smtClean="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Times New Roman"/>
                <a:ea typeface="Times New Roman"/>
                <a:cs typeface="Times New Roman"/>
              </a:rPr>
              <a:t>  (a + b)</a:t>
            </a:r>
            <a:r>
              <a:rPr lang="en-US" sz="20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;  (a – b)</a:t>
            </a:r>
            <a:r>
              <a:rPr lang="en-US" sz="2000" baseline="30000" dirty="0">
                <a:latin typeface="Times New Roman"/>
                <a:ea typeface="Times New Roman"/>
                <a:cs typeface="Times New Roman"/>
              </a:rPr>
              <a:t>2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3635406"/>
            <a:ext cx="9685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(</a:t>
            </a:r>
            <a:r>
              <a:rPr lang="ru-RU" sz="20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х</a:t>
            </a:r>
            <a:r>
              <a:rPr lang="en-US" sz="20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 + </a:t>
            </a:r>
            <a:r>
              <a:rPr lang="ru-RU" sz="20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у</a:t>
            </a:r>
            <a:r>
              <a:rPr lang="en-US" sz="2000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)</a:t>
            </a:r>
            <a:r>
              <a:rPr lang="en-US" sz="2000" baseline="30000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2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30091" y="4077072"/>
            <a:ext cx="10182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 (c + d)</a:t>
            </a:r>
            <a:r>
              <a:rPr lang="en-US" sz="2000" baseline="300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2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05033" y="4653136"/>
            <a:ext cx="100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 (p + s)</a:t>
            </a:r>
            <a:r>
              <a:rPr lang="en-US" sz="2000" baseline="300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2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616871" y="5157192"/>
            <a:ext cx="10182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 (a + b)</a:t>
            </a:r>
            <a:r>
              <a:rPr lang="en-US" sz="2000" baseline="300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2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164347" y="3673515"/>
            <a:ext cx="10871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 (m – </a:t>
            </a:r>
            <a:r>
              <a:rPr lang="en-US" sz="2000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n)</a:t>
            </a:r>
            <a:r>
              <a:rPr lang="en-US" sz="2000" baseline="30000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2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193074" y="4134533"/>
            <a:ext cx="10166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 (x – y)</a:t>
            </a:r>
            <a:r>
              <a:rPr lang="en-US" sz="2000" baseline="300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2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250542" y="4653136"/>
            <a:ext cx="9236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(p – s)</a:t>
            </a:r>
            <a:r>
              <a:rPr lang="en-US" sz="2000" baseline="300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2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274152" y="5099636"/>
            <a:ext cx="938077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(a – b)</a:t>
            </a:r>
            <a:r>
              <a:rPr lang="en-US" sz="2000" baseline="300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2</a:t>
            </a:r>
            <a:endParaRPr lang="ru-RU" sz="2000" dirty="0">
              <a:solidFill>
                <a:prstClr val="white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613790" y="3650795"/>
            <a:ext cx="1588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/>
                <a:ea typeface="Times New Roman"/>
              </a:rPr>
              <a:t>= </a:t>
            </a:r>
            <a:r>
              <a:rPr lang="ru-RU" b="1" dirty="0">
                <a:latin typeface="Times New Roman"/>
                <a:ea typeface="Times New Roman"/>
              </a:rPr>
              <a:t>х</a:t>
            </a:r>
            <a:r>
              <a:rPr lang="en-US" b="1" baseline="30000" dirty="0">
                <a:latin typeface="Times New Roman"/>
                <a:ea typeface="Times New Roman"/>
              </a:rPr>
              <a:t>2</a:t>
            </a:r>
            <a:r>
              <a:rPr lang="en-US" b="1" dirty="0">
                <a:latin typeface="Times New Roman"/>
                <a:ea typeface="Times New Roman"/>
              </a:rPr>
              <a:t> + 2</a:t>
            </a:r>
            <a:r>
              <a:rPr lang="ru-RU" b="1" dirty="0" err="1">
                <a:latin typeface="Times New Roman"/>
                <a:ea typeface="Times New Roman"/>
              </a:rPr>
              <a:t>ху</a:t>
            </a:r>
            <a:r>
              <a:rPr lang="en-US" b="1" dirty="0">
                <a:latin typeface="Times New Roman"/>
                <a:ea typeface="Times New Roman"/>
              </a:rPr>
              <a:t> + </a:t>
            </a:r>
            <a:r>
              <a:rPr lang="ru-RU" b="1" dirty="0">
                <a:latin typeface="Times New Roman"/>
                <a:ea typeface="Times New Roman"/>
              </a:rPr>
              <a:t>у</a:t>
            </a:r>
            <a:r>
              <a:rPr lang="en-US" b="1" baseline="30000" dirty="0">
                <a:latin typeface="Times New Roman"/>
                <a:ea typeface="Times New Roman"/>
              </a:rPr>
              <a:t>2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63116" y="4086487"/>
            <a:ext cx="15408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/>
                <a:ea typeface="Times New Roman"/>
              </a:rPr>
              <a:t>=</a:t>
            </a:r>
            <a:r>
              <a:rPr lang="en-US" b="1" dirty="0" smtClean="0">
                <a:latin typeface="Times New Roman"/>
                <a:ea typeface="Times New Roman"/>
              </a:rPr>
              <a:t>c</a:t>
            </a:r>
            <a:r>
              <a:rPr lang="en-US" b="1" baseline="30000" dirty="0" smtClean="0">
                <a:latin typeface="Times New Roman"/>
                <a:ea typeface="Times New Roman"/>
              </a:rPr>
              <a:t>2</a:t>
            </a:r>
            <a:r>
              <a:rPr lang="en-US" b="1" dirty="0" smtClean="0">
                <a:latin typeface="Times New Roman"/>
                <a:ea typeface="Times New Roman"/>
              </a:rPr>
              <a:t> </a:t>
            </a:r>
            <a:r>
              <a:rPr lang="en-US" b="1" dirty="0">
                <a:latin typeface="Times New Roman"/>
                <a:ea typeface="Times New Roman"/>
              </a:rPr>
              <a:t>+ 2cd + d</a:t>
            </a:r>
            <a:r>
              <a:rPr lang="en-US" b="1" baseline="30000" dirty="0">
                <a:latin typeface="Times New Roman"/>
                <a:ea typeface="Times New Roman"/>
              </a:rPr>
              <a:t>2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624618" y="4705654"/>
            <a:ext cx="16289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>
                <a:latin typeface="Times New Roman"/>
                <a:ea typeface="Times New Roman"/>
              </a:rPr>
              <a:t>= </a:t>
            </a:r>
            <a:r>
              <a:rPr lang="en-US" b="1" dirty="0">
                <a:latin typeface="Times New Roman"/>
                <a:ea typeface="Times New Roman"/>
              </a:rPr>
              <a:t>p</a:t>
            </a:r>
            <a:r>
              <a:rPr lang="en-US" b="1" baseline="30000" dirty="0">
                <a:latin typeface="Times New Roman"/>
                <a:ea typeface="Times New Roman"/>
              </a:rPr>
              <a:t>2</a:t>
            </a:r>
            <a:r>
              <a:rPr lang="en-US" b="1" dirty="0">
                <a:latin typeface="Times New Roman"/>
                <a:ea typeface="Times New Roman"/>
              </a:rPr>
              <a:t> + 2ps + s</a:t>
            </a:r>
            <a:r>
              <a:rPr lang="en-US" b="1" baseline="30000" dirty="0">
                <a:latin typeface="Times New Roman"/>
                <a:ea typeface="Times New Roman"/>
              </a:rPr>
              <a:t>2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624618" y="5187970"/>
            <a:ext cx="16225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/>
                <a:ea typeface="Times New Roman"/>
              </a:rPr>
              <a:t>= </a:t>
            </a:r>
            <a:r>
              <a:rPr lang="en-US" b="1" dirty="0">
                <a:latin typeface="Times New Roman"/>
                <a:ea typeface="Times New Roman"/>
              </a:rPr>
              <a:t>a</a:t>
            </a:r>
            <a:r>
              <a:rPr lang="en-US" b="1" baseline="30000" dirty="0">
                <a:latin typeface="Times New Roman"/>
                <a:ea typeface="Times New Roman"/>
              </a:rPr>
              <a:t>2</a:t>
            </a:r>
            <a:r>
              <a:rPr lang="en-US" b="1" dirty="0">
                <a:latin typeface="Times New Roman"/>
                <a:ea typeface="Times New Roman"/>
              </a:rPr>
              <a:t> + 2ab + b</a:t>
            </a:r>
            <a:r>
              <a:rPr lang="en-US" b="1" baseline="30000" dirty="0">
                <a:latin typeface="Times New Roman"/>
                <a:ea typeface="Times New Roman"/>
              </a:rPr>
              <a:t>2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251504" y="3707740"/>
            <a:ext cx="1704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/>
                <a:ea typeface="Times New Roman"/>
              </a:rPr>
              <a:t>=</a:t>
            </a:r>
            <a:r>
              <a:rPr lang="en-US" b="1" dirty="0" smtClean="0">
                <a:latin typeface="Times New Roman"/>
                <a:ea typeface="Times New Roman"/>
              </a:rPr>
              <a:t>m</a:t>
            </a:r>
            <a:r>
              <a:rPr lang="en-US" b="1" baseline="30000" dirty="0" smtClean="0">
                <a:latin typeface="Times New Roman"/>
                <a:ea typeface="Times New Roman"/>
              </a:rPr>
              <a:t>2</a:t>
            </a:r>
            <a:r>
              <a:rPr lang="en-US" b="1" dirty="0" smtClean="0">
                <a:latin typeface="Times New Roman"/>
                <a:ea typeface="Times New Roman"/>
              </a:rPr>
              <a:t> </a:t>
            </a:r>
            <a:r>
              <a:rPr lang="en-US" b="1" dirty="0">
                <a:latin typeface="Times New Roman"/>
                <a:ea typeface="Times New Roman"/>
              </a:rPr>
              <a:t>– 2mn + n</a:t>
            </a:r>
            <a:r>
              <a:rPr lang="en-US" b="1" baseline="30000" dirty="0">
                <a:latin typeface="Times New Roman"/>
                <a:ea typeface="Times New Roman"/>
              </a:rPr>
              <a:t>2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6209699" y="4178173"/>
            <a:ext cx="1638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/>
                <a:ea typeface="Times New Roman"/>
              </a:rPr>
              <a:t> = </a:t>
            </a:r>
            <a:r>
              <a:rPr lang="en-US" b="1" dirty="0">
                <a:latin typeface="Times New Roman"/>
                <a:ea typeface="Times New Roman"/>
              </a:rPr>
              <a:t>x</a:t>
            </a:r>
            <a:r>
              <a:rPr lang="en-US" b="1" baseline="30000" dirty="0">
                <a:latin typeface="Times New Roman"/>
                <a:ea typeface="Times New Roman"/>
              </a:rPr>
              <a:t>2</a:t>
            </a:r>
            <a:r>
              <a:rPr lang="en-US" b="1" dirty="0">
                <a:latin typeface="Times New Roman"/>
                <a:ea typeface="Times New Roman"/>
              </a:rPr>
              <a:t> – 2xy + y</a:t>
            </a:r>
            <a:r>
              <a:rPr lang="en-US" b="1" baseline="30000" dirty="0">
                <a:latin typeface="Times New Roman"/>
                <a:ea typeface="Times New Roman"/>
              </a:rPr>
              <a:t>2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323512" y="4671597"/>
            <a:ext cx="1776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/>
                <a:ea typeface="Times New Roman"/>
              </a:rPr>
              <a:t>= </a:t>
            </a:r>
            <a:r>
              <a:rPr lang="en-US" b="1" dirty="0">
                <a:latin typeface="Times New Roman"/>
                <a:ea typeface="Times New Roman"/>
              </a:rPr>
              <a:t>p</a:t>
            </a:r>
            <a:r>
              <a:rPr lang="en-US" b="1" baseline="30000" dirty="0">
                <a:latin typeface="Times New Roman"/>
                <a:ea typeface="Times New Roman"/>
              </a:rPr>
              <a:t>2</a:t>
            </a:r>
            <a:r>
              <a:rPr lang="en-US" b="1" dirty="0">
                <a:latin typeface="Times New Roman"/>
                <a:ea typeface="Times New Roman"/>
              </a:rPr>
              <a:t> – 2ps + s</a:t>
            </a:r>
            <a:r>
              <a:rPr lang="en-US" b="1" baseline="30000" dirty="0">
                <a:latin typeface="Times New Roman"/>
                <a:ea typeface="Times New Roman"/>
              </a:rPr>
              <a:t>2</a:t>
            </a:r>
            <a:r>
              <a:rPr lang="en-US" dirty="0">
                <a:latin typeface="Times New Roman"/>
                <a:ea typeface="Times New Roman"/>
              </a:rPr>
              <a:t/>
            </a:r>
            <a:br>
              <a:rPr lang="en-US" dirty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243794" y="5099636"/>
            <a:ext cx="16642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>
                <a:latin typeface="Times New Roman"/>
                <a:ea typeface="Times New Roman"/>
              </a:rPr>
              <a:t>= </a:t>
            </a:r>
            <a:r>
              <a:rPr lang="en-US" b="1" dirty="0">
                <a:latin typeface="Times New Roman"/>
                <a:ea typeface="Times New Roman"/>
              </a:rPr>
              <a:t>a</a:t>
            </a:r>
            <a:r>
              <a:rPr lang="en-US" b="1" baseline="30000" dirty="0">
                <a:latin typeface="Times New Roman"/>
                <a:ea typeface="Times New Roman"/>
              </a:rPr>
              <a:t>2</a:t>
            </a:r>
            <a:r>
              <a:rPr lang="en-US" b="1" dirty="0">
                <a:latin typeface="Times New Roman"/>
                <a:ea typeface="Times New Roman"/>
              </a:rPr>
              <a:t> – 2ab + b</a:t>
            </a:r>
            <a:r>
              <a:rPr lang="en-US" b="1" baseline="30000" dirty="0">
                <a:latin typeface="Times New Roman"/>
                <a:ea typeface="Times New Roman"/>
              </a:rPr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1436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8"/>
            <a:ext cx="6840760" cy="14679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Определите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, к какой группе относятся следующие выражение и попробуйте сразу записать ответ: </a:t>
            </a:r>
            <a:endParaRPr lang="ru-RU" sz="2400" dirty="0" smtClean="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(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d – s)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;  (r + y)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;  (m + f)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;  (d – b)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endParaRPr lang="ru-RU" sz="2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3573016"/>
            <a:ext cx="5616624" cy="1494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Как 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можно воспользоваться данной закономерностью в следующих заданиях: 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(2x – 3y)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;  (5 – 4a)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;  (3c + 2a)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;  (2x + 6)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endParaRPr lang="ru-RU" sz="2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356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196752"/>
            <a:ext cx="680346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>
                <a:latin typeface="Times New Roman"/>
                <a:ea typeface="Times New Roman"/>
              </a:rPr>
              <a:t>(</a:t>
            </a:r>
            <a:r>
              <a:rPr lang="ru-RU" sz="4800" i="1" dirty="0">
                <a:latin typeface="Times New Roman"/>
                <a:ea typeface="Times New Roman"/>
              </a:rPr>
              <a:t>а +</a:t>
            </a:r>
            <a:r>
              <a:rPr lang="ru-RU" sz="4800" i="1" dirty="0" smtClean="0">
                <a:latin typeface="Times New Roman"/>
                <a:ea typeface="Times New Roman"/>
              </a:rPr>
              <a:t> </a:t>
            </a:r>
            <a:r>
              <a:rPr lang="ru-RU" sz="4800" i="1" dirty="0">
                <a:latin typeface="Times New Roman"/>
                <a:ea typeface="Times New Roman"/>
              </a:rPr>
              <a:t>b</a:t>
            </a:r>
            <a:r>
              <a:rPr lang="ru-RU" sz="4800" dirty="0">
                <a:latin typeface="Times New Roman"/>
                <a:ea typeface="Times New Roman"/>
              </a:rPr>
              <a:t>)</a:t>
            </a:r>
            <a:r>
              <a:rPr lang="ru-RU" sz="4800" baseline="30000" dirty="0">
                <a:latin typeface="Times New Roman"/>
                <a:ea typeface="Times New Roman"/>
              </a:rPr>
              <a:t>2</a:t>
            </a:r>
            <a:r>
              <a:rPr lang="ru-RU" sz="4800" dirty="0">
                <a:latin typeface="Times New Roman"/>
                <a:ea typeface="Times New Roman"/>
              </a:rPr>
              <a:t>  =  </a:t>
            </a:r>
            <a:r>
              <a:rPr lang="ru-RU" sz="4800" i="1" dirty="0" smtClean="0">
                <a:latin typeface="Times New Roman"/>
                <a:ea typeface="Times New Roman"/>
              </a:rPr>
              <a:t>а² </a:t>
            </a:r>
            <a:r>
              <a:rPr lang="ru-RU" sz="4800" dirty="0">
                <a:latin typeface="Times New Roman"/>
                <a:ea typeface="Times New Roman"/>
              </a:rPr>
              <a:t>+ 2</a:t>
            </a:r>
            <a:r>
              <a:rPr lang="ru-RU" sz="4800" i="1" dirty="0">
                <a:latin typeface="Times New Roman"/>
                <a:ea typeface="Times New Roman"/>
              </a:rPr>
              <a:t>аb</a:t>
            </a:r>
            <a:r>
              <a:rPr lang="ru-RU" sz="4800" dirty="0">
                <a:latin typeface="Times New Roman"/>
                <a:ea typeface="Times New Roman"/>
              </a:rPr>
              <a:t>  +  </a:t>
            </a:r>
            <a:r>
              <a:rPr lang="ru-RU" sz="4800" i="1" dirty="0">
                <a:latin typeface="Times New Roman"/>
                <a:ea typeface="Times New Roman"/>
              </a:rPr>
              <a:t>b</a:t>
            </a:r>
            <a:r>
              <a:rPr lang="ru-RU" sz="4800" baseline="30000" dirty="0">
                <a:latin typeface="Times New Roman"/>
                <a:ea typeface="Times New Roman"/>
              </a:rPr>
              <a:t>2</a:t>
            </a:r>
            <a:r>
              <a:rPr lang="ru-RU" sz="4800" dirty="0">
                <a:latin typeface="Times New Roman"/>
                <a:ea typeface="Times New Roman"/>
              </a:rPr>
              <a:t> </a:t>
            </a:r>
            <a:endParaRPr lang="ru-RU" sz="4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89851" y="3915549"/>
            <a:ext cx="645080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>
                <a:latin typeface="Times New Roman"/>
                <a:ea typeface="Times New Roman"/>
              </a:rPr>
              <a:t>(</a:t>
            </a:r>
            <a:r>
              <a:rPr lang="ru-RU" sz="4800" i="1" dirty="0">
                <a:latin typeface="Times New Roman"/>
                <a:ea typeface="Times New Roman"/>
              </a:rPr>
              <a:t>а </a:t>
            </a:r>
            <a:r>
              <a:rPr lang="ru-RU" sz="4800" i="1" dirty="0" smtClean="0">
                <a:latin typeface="Times New Roman"/>
                <a:ea typeface="Times New Roman"/>
              </a:rPr>
              <a:t>- b</a:t>
            </a:r>
            <a:r>
              <a:rPr lang="ru-RU" sz="4800" dirty="0" smtClean="0">
                <a:latin typeface="Times New Roman"/>
                <a:ea typeface="Times New Roman"/>
              </a:rPr>
              <a:t>)</a:t>
            </a:r>
            <a:r>
              <a:rPr lang="ru-RU" sz="4800" baseline="30000" dirty="0" smtClean="0">
                <a:latin typeface="Times New Roman"/>
                <a:ea typeface="Times New Roman"/>
              </a:rPr>
              <a:t>2</a:t>
            </a:r>
            <a:r>
              <a:rPr lang="ru-RU" sz="4800" dirty="0" smtClean="0">
                <a:latin typeface="Times New Roman"/>
                <a:ea typeface="Times New Roman"/>
              </a:rPr>
              <a:t> </a:t>
            </a:r>
            <a:r>
              <a:rPr lang="ru-RU" sz="4800" dirty="0">
                <a:latin typeface="Times New Roman"/>
                <a:ea typeface="Times New Roman"/>
              </a:rPr>
              <a:t> =  </a:t>
            </a:r>
            <a:r>
              <a:rPr lang="ru-RU" sz="4800" i="1" dirty="0" smtClean="0">
                <a:latin typeface="Times New Roman"/>
                <a:ea typeface="Times New Roman"/>
              </a:rPr>
              <a:t>а² </a:t>
            </a:r>
            <a:r>
              <a:rPr lang="ru-RU" sz="4800" dirty="0" smtClean="0">
                <a:latin typeface="Times New Roman"/>
                <a:ea typeface="Times New Roman"/>
              </a:rPr>
              <a:t>- 2</a:t>
            </a:r>
            <a:r>
              <a:rPr lang="ru-RU" sz="4800" i="1" dirty="0" smtClean="0">
                <a:latin typeface="Times New Roman"/>
                <a:ea typeface="Times New Roman"/>
              </a:rPr>
              <a:t>аb</a:t>
            </a:r>
            <a:r>
              <a:rPr lang="ru-RU" sz="4800" dirty="0" smtClean="0">
                <a:latin typeface="Times New Roman"/>
                <a:ea typeface="Times New Roman"/>
              </a:rPr>
              <a:t> </a:t>
            </a:r>
            <a:r>
              <a:rPr lang="ru-RU" sz="4800" dirty="0">
                <a:latin typeface="Times New Roman"/>
                <a:ea typeface="Times New Roman"/>
              </a:rPr>
              <a:t> +  </a:t>
            </a:r>
            <a:r>
              <a:rPr lang="ru-RU" sz="4800" i="1" dirty="0">
                <a:latin typeface="Times New Roman"/>
                <a:ea typeface="Times New Roman"/>
              </a:rPr>
              <a:t>b</a:t>
            </a:r>
            <a:r>
              <a:rPr lang="ru-RU" sz="4800" baseline="30000" dirty="0">
                <a:latin typeface="Times New Roman"/>
                <a:ea typeface="Times New Roman"/>
              </a:rPr>
              <a:t>2</a:t>
            </a:r>
            <a:r>
              <a:rPr lang="ru-RU" sz="4800" dirty="0">
                <a:latin typeface="Times New Roman"/>
                <a:ea typeface="Times New Roman"/>
              </a:rPr>
              <a:t>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00157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476672"/>
            <a:ext cx="7416824" cy="2742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Заполните пропуски (поставьте знак «+» или «–»)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(р – а)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 = р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…2ра…а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400" dirty="0">
                <a:latin typeface="Times New Roman"/>
                <a:ea typeface="Times New Roman"/>
                <a:cs typeface="Times New Roman"/>
              </a:rPr>
            </a:br>
            <a:r>
              <a:rPr lang="ru-RU" sz="2400" dirty="0">
                <a:latin typeface="Times New Roman"/>
                <a:ea typeface="Times New Roman"/>
                <a:cs typeface="Times New Roman"/>
              </a:rPr>
              <a:t>(8 – у)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 = 64…16у…у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400" dirty="0">
                <a:latin typeface="Times New Roman"/>
                <a:ea typeface="Times New Roman"/>
                <a:cs typeface="Times New Roman"/>
              </a:rPr>
            </a:br>
            <a:r>
              <a:rPr lang="ru-RU" sz="2400" dirty="0">
                <a:latin typeface="Times New Roman"/>
                <a:ea typeface="Times New Roman"/>
                <a:cs typeface="Times New Roman"/>
              </a:rPr>
              <a:t>(s + z)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 = s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…2sz…z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400" dirty="0">
                <a:latin typeface="Times New Roman"/>
                <a:ea typeface="Times New Roman"/>
                <a:cs typeface="Times New Roman"/>
              </a:rPr>
            </a:br>
            <a:r>
              <a:rPr lang="ru-RU" sz="2400" dirty="0">
                <a:latin typeface="Times New Roman"/>
                <a:ea typeface="Times New Roman"/>
                <a:cs typeface="Times New Roman"/>
              </a:rPr>
              <a:t>(t + f)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 = t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…2tf…f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400" dirty="0">
                <a:latin typeface="Times New Roman"/>
                <a:ea typeface="Times New Roman"/>
                <a:cs typeface="Times New Roman"/>
              </a:rPr>
            </a:br>
            <a:r>
              <a:rPr lang="ru-RU" sz="2400" dirty="0">
                <a:latin typeface="Times New Roman"/>
                <a:ea typeface="Times New Roman"/>
                <a:cs typeface="Times New Roman"/>
              </a:rPr>
              <a:t>(d – m)(d – m) = d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…2dm…m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endParaRPr lang="ru-RU" sz="2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3645024"/>
            <a:ext cx="6264696" cy="2768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Заполните пропуски и закончите решение: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(5 + m)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 = 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_² 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+ 2_ _  + 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_</a:t>
            </a:r>
            <a:r>
              <a:rPr lang="ru-RU" sz="24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 ²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=  ________________</a:t>
            </a:r>
            <a:br>
              <a:rPr lang="ru-RU" sz="2400" dirty="0">
                <a:latin typeface="Times New Roman"/>
                <a:ea typeface="Times New Roman"/>
                <a:cs typeface="Times New Roman"/>
              </a:rPr>
            </a:br>
            <a:r>
              <a:rPr lang="ru-RU" sz="2400" dirty="0">
                <a:latin typeface="Times New Roman"/>
                <a:ea typeface="Times New Roman"/>
                <a:cs typeface="Times New Roman"/>
              </a:rPr>
              <a:t>(2c – d)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 =  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_</a:t>
            </a:r>
            <a:r>
              <a:rPr lang="ru-RU" sz="24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 ²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– 2 _ _  +  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_</a:t>
            </a:r>
            <a:r>
              <a:rPr lang="ru-RU" sz="24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 ²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 =  _____________</a:t>
            </a:r>
            <a:br>
              <a:rPr lang="ru-RU" sz="2400" dirty="0">
                <a:latin typeface="Times New Roman"/>
                <a:ea typeface="Times New Roman"/>
                <a:cs typeface="Times New Roman"/>
              </a:rPr>
            </a:br>
            <a:r>
              <a:rPr lang="ru-RU" sz="2400" dirty="0">
                <a:latin typeface="Times New Roman"/>
                <a:ea typeface="Times New Roman"/>
                <a:cs typeface="Times New Roman"/>
              </a:rPr>
              <a:t>(3p + 4k)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 =  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_ </a:t>
            </a:r>
            <a:r>
              <a:rPr lang="ru-RU" sz="24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² 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 +  2 _ _  +  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_ </a:t>
            </a:r>
            <a:r>
              <a:rPr lang="ru-RU" sz="24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² 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= 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 ___________</a:t>
            </a:r>
            <a:br>
              <a:rPr lang="ru-RU" sz="2400" dirty="0">
                <a:latin typeface="Times New Roman"/>
                <a:ea typeface="Times New Roman"/>
                <a:cs typeface="Times New Roman"/>
              </a:rPr>
            </a:br>
            <a:r>
              <a:rPr lang="ru-RU" sz="2400" dirty="0">
                <a:latin typeface="Times New Roman"/>
                <a:ea typeface="Times New Roman"/>
                <a:cs typeface="Times New Roman"/>
              </a:rPr>
              <a:t>(6a  +  _)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 =  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_ </a:t>
            </a:r>
            <a:r>
              <a:rPr lang="ru-RU" sz="24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² 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 +  2 _ _  +  25x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 =  __________</a:t>
            </a:r>
            <a:br>
              <a:rPr lang="ru-RU" sz="2400" dirty="0">
                <a:latin typeface="Times New Roman"/>
                <a:ea typeface="Times New Roman"/>
                <a:cs typeface="Times New Roman"/>
              </a:rPr>
            </a:br>
            <a:r>
              <a:rPr lang="ru-RU" sz="2400" dirty="0">
                <a:latin typeface="Times New Roman"/>
                <a:ea typeface="Times New Roman"/>
                <a:cs typeface="Times New Roman"/>
              </a:rPr>
              <a:t>(_  –  4x)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  =  25y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 –  2_ _  + 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_</a:t>
            </a:r>
            <a:r>
              <a:rPr lang="ru-RU" sz="24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 ²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=  ___________</a:t>
            </a:r>
            <a:endParaRPr lang="ru-RU" sz="2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821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764704"/>
            <a:ext cx="4572000" cy="189263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Найдите и исправьте ошибки: 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(2х + у)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 =  2х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 + 2ху + у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400" dirty="0">
                <a:latin typeface="Times New Roman"/>
                <a:ea typeface="Times New Roman"/>
                <a:cs typeface="Times New Roman"/>
              </a:rPr>
            </a:br>
            <a:r>
              <a:rPr lang="ru-RU" sz="2400" dirty="0">
                <a:latin typeface="Times New Roman"/>
                <a:ea typeface="Times New Roman"/>
                <a:cs typeface="Times New Roman"/>
              </a:rPr>
              <a:t>(р – с)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 =  р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 – </a:t>
            </a:r>
            <a:r>
              <a:rPr lang="ru-RU" sz="2400" dirty="0" err="1">
                <a:latin typeface="Times New Roman"/>
                <a:ea typeface="Times New Roman"/>
                <a:cs typeface="Times New Roman"/>
              </a:rPr>
              <a:t>рс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 – с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400" dirty="0">
                <a:latin typeface="Times New Roman"/>
                <a:ea typeface="Times New Roman"/>
                <a:cs typeface="Times New Roman"/>
              </a:rPr>
            </a:br>
            <a:r>
              <a:rPr lang="ru-RU" sz="2400" dirty="0">
                <a:latin typeface="Times New Roman"/>
                <a:ea typeface="Times New Roman"/>
                <a:cs typeface="Times New Roman"/>
              </a:rPr>
              <a:t>(3а – 4с)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 = 6а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 – 12ас – 4с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endParaRPr lang="ru-RU" sz="2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19672" y="3573016"/>
            <a:ext cx="6408712" cy="2768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latin typeface="Times New Roman"/>
                <a:ea typeface="Times New Roman"/>
                <a:cs typeface="Times New Roman"/>
              </a:rPr>
              <a:t>Самостоятельная </a:t>
            </a:r>
            <a:r>
              <a:rPr lang="ru-RU" sz="2400" b="1" dirty="0">
                <a:latin typeface="Times New Roman"/>
                <a:ea typeface="Times New Roman"/>
                <a:cs typeface="Times New Roman"/>
              </a:rPr>
              <a:t>работа (с самопроверкой)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1. (а + 2b)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400" dirty="0">
                <a:latin typeface="Times New Roman"/>
                <a:ea typeface="Times New Roman"/>
                <a:cs typeface="Times New Roman"/>
              </a:rPr>
            </a:br>
            <a:r>
              <a:rPr lang="ru-RU" sz="2400" dirty="0">
                <a:latin typeface="Times New Roman"/>
                <a:ea typeface="Times New Roman"/>
                <a:cs typeface="Times New Roman"/>
              </a:rPr>
              <a:t>2. (3m + 4c)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400" dirty="0">
                <a:latin typeface="Times New Roman"/>
                <a:ea typeface="Times New Roman"/>
                <a:cs typeface="Times New Roman"/>
              </a:rPr>
            </a:br>
            <a:r>
              <a:rPr lang="ru-RU" sz="2400" dirty="0">
                <a:latin typeface="Times New Roman"/>
                <a:ea typeface="Times New Roman"/>
                <a:cs typeface="Times New Roman"/>
              </a:rPr>
              <a:t>3. (5d – 3c)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400" dirty="0">
                <a:latin typeface="Times New Roman"/>
                <a:ea typeface="Times New Roman"/>
                <a:cs typeface="Times New Roman"/>
              </a:rPr>
            </a:br>
            <a:r>
              <a:rPr lang="ru-RU" sz="2400" dirty="0">
                <a:latin typeface="Times New Roman"/>
                <a:ea typeface="Times New Roman"/>
                <a:cs typeface="Times New Roman"/>
              </a:rPr>
              <a:t>4. (2r – 4x)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400" dirty="0">
                <a:latin typeface="Times New Roman"/>
                <a:ea typeface="Times New Roman"/>
                <a:cs typeface="Times New Roman"/>
              </a:rPr>
            </a:br>
            <a:r>
              <a:rPr lang="ru-RU" sz="2400" dirty="0">
                <a:latin typeface="Times New Roman"/>
                <a:ea typeface="Times New Roman"/>
                <a:cs typeface="Times New Roman"/>
              </a:rPr>
              <a:t>5. (3x + 2y)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endParaRPr lang="ru-RU" sz="2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2475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114</TotalTime>
  <Words>257</Words>
  <Application>Microsoft Office PowerPoint</Application>
  <PresentationFormat>Экран 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Твердый переплет</vt:lpstr>
      <vt:lpstr>"Квадрат суммы и квадрат разности"</vt:lpstr>
      <vt:lpstr>Устная работа: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"Квадрат суммы и квадрат разности"</dc:title>
  <dc:creator>user</dc:creator>
  <cp:lastModifiedBy>user</cp:lastModifiedBy>
  <cp:revision>7</cp:revision>
  <dcterms:created xsi:type="dcterms:W3CDTF">2018-01-13T08:35:50Z</dcterms:created>
  <dcterms:modified xsi:type="dcterms:W3CDTF">2018-01-27T08:54:33Z</dcterms:modified>
</cp:coreProperties>
</file>