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92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7171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1AC6E4B-B020-4CC0-9F86-EB4E1A6E45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0067F-29F8-482F-90E1-35E3E98700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0B711-2B0C-4B9D-B97C-1B02C8453B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CD9CF-AA51-4EB4-AC48-F2C5085A4F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17E60-C7B2-462E-BE7C-ED13EBA6D9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7CD78-2472-420D-B306-972B6D66E5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3C93E-C71D-4CC0-8D15-A4297B42BA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3DA4B-86DA-4921-A2D2-35C0FA2EF9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2AD90-1B8C-43AF-B351-45414A1BAF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25D74-90F2-48F3-B88D-AE522A95F9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DEDFA-EFAA-42A3-BAD2-A415186E05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614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6EA7EE3-BF54-4587-A801-698343689CB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15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5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kastruli.ru/demid/shef/C87b.jpg" TargetMode="External"/><Relationship Id="rId7" Type="http://schemas.openxmlformats.org/officeDocument/2006/relationships/hyperlink" Target="http://www.free-lancers.net/posted_files/47AD222C59FF.gif" TargetMode="External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www.suvenir-medved.ru/images/item/k_006b.jpg" TargetMode="External"/><Relationship Id="rId10" Type="http://schemas.openxmlformats.org/officeDocument/2006/relationships/image" Target="../media/image5.jpeg"/><Relationship Id="rId4" Type="http://schemas.openxmlformats.org/officeDocument/2006/relationships/image" Target="../media/image1.jpeg"/><Relationship Id="rId9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2771775" y="765175"/>
            <a:ext cx="5473700" cy="22002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Цилиндр</a:t>
            </a: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971550" y="2852738"/>
            <a:ext cx="1944688" cy="3527425"/>
          </a:xfrm>
          <a:prstGeom prst="can">
            <a:avLst>
              <a:gd name="adj" fmla="val 45347"/>
            </a:avLst>
          </a:prstGeom>
          <a:solidFill>
            <a:srgbClr val="3333FF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ru-RU">
              <a:solidFill>
                <a:srgbClr val="FFFF00"/>
              </a:solidFill>
              <a:latin typeface="Verdan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Примеры цилиндров:</a:t>
            </a:r>
          </a:p>
        </p:txBody>
      </p:sp>
      <p:pic>
        <p:nvPicPr>
          <p:cNvPr id="9221" name="Picture 5" descr="Картинка 11 из 2164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1773238"/>
            <a:ext cx="3546475" cy="2062162"/>
          </a:xfrm>
          <a:prstGeom prst="rect">
            <a:avLst/>
          </a:prstGeom>
          <a:noFill/>
        </p:spPr>
      </p:pic>
      <p:pic>
        <p:nvPicPr>
          <p:cNvPr id="9223" name="Picture 7" descr="Картинка 27 из 2778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91200" y="1484313"/>
            <a:ext cx="2835275" cy="3384550"/>
          </a:xfrm>
          <a:prstGeom prst="rect">
            <a:avLst/>
          </a:prstGeom>
          <a:noFill/>
        </p:spPr>
      </p:pic>
      <p:pic>
        <p:nvPicPr>
          <p:cNvPr id="9225" name="Picture 9" descr="Картинка 7 из 3635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92500" y="2781300"/>
            <a:ext cx="2411413" cy="3141663"/>
          </a:xfrm>
          <a:prstGeom prst="rect">
            <a:avLst/>
          </a:prstGeom>
          <a:noFill/>
        </p:spPr>
      </p:pic>
      <p:pic>
        <p:nvPicPr>
          <p:cNvPr id="9227" name="Picture 11" descr="i?id=62752271&amp;tov=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156325" y="4797425"/>
            <a:ext cx="2447925" cy="1925638"/>
          </a:xfrm>
          <a:prstGeom prst="rect">
            <a:avLst/>
          </a:prstGeom>
          <a:noFill/>
        </p:spPr>
      </p:pic>
      <p:pic>
        <p:nvPicPr>
          <p:cNvPr id="9229" name="Picture 13" descr="i?id=37593785&amp;tov=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4437063"/>
            <a:ext cx="3348038" cy="1852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Сечения цилиндра</a:t>
            </a:r>
          </a:p>
        </p:txBody>
      </p:sp>
      <p:pic>
        <p:nvPicPr>
          <p:cNvPr id="10245" name="Picture 5" descr="25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2420938"/>
            <a:ext cx="2952750" cy="2743200"/>
          </a:xfrm>
          <a:prstGeom prst="rect">
            <a:avLst/>
          </a:prstGeom>
          <a:noFill/>
        </p:spPr>
      </p:pic>
      <p:pic>
        <p:nvPicPr>
          <p:cNvPr id="10246" name="Picture 6" descr="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2420938"/>
            <a:ext cx="2879725" cy="2665412"/>
          </a:xfrm>
          <a:prstGeom prst="rect">
            <a:avLst/>
          </a:prstGeom>
          <a:noFill/>
        </p:spPr>
      </p:pic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971550" y="5373688"/>
            <a:ext cx="223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latin typeface="Verdana" pitchFamily="34" charset="0"/>
                <a:cs typeface="Arial" charset="0"/>
              </a:rPr>
              <a:t>Осевое сечение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5148263" y="5373688"/>
            <a:ext cx="270033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Сечение плоскостью, перпендикулярной к оси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7" grpId="0"/>
      <p:bldP spid="102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Равносторонний цилиндр</a:t>
            </a: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1403350" y="1916113"/>
            <a:ext cx="2376488" cy="2665412"/>
          </a:xfrm>
          <a:prstGeom prst="can">
            <a:avLst>
              <a:gd name="adj" fmla="val 28039"/>
            </a:avLst>
          </a:prstGeom>
          <a:solidFill>
            <a:schemeClr val="accent1"/>
          </a:solidFill>
          <a:ln w="28575">
            <a:solidFill>
              <a:srgbClr val="66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1403350" y="2276475"/>
            <a:ext cx="2376488" cy="0"/>
          </a:xfrm>
          <a:prstGeom prst="line">
            <a:avLst/>
          </a:prstGeom>
          <a:noFill/>
          <a:ln w="190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1403350" y="4292600"/>
            <a:ext cx="2376488" cy="0"/>
          </a:xfrm>
          <a:prstGeom prst="line">
            <a:avLst/>
          </a:prstGeom>
          <a:noFill/>
          <a:ln w="9525">
            <a:solidFill>
              <a:srgbClr val="660033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>
            <a:off x="1258888" y="3213100"/>
            <a:ext cx="28892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H="1">
            <a:off x="2771775" y="2205038"/>
            <a:ext cx="2159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4859338" y="3068638"/>
            <a:ext cx="4033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 сечении - квадрат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70" grpId="0" animBg="1"/>
      <p:bldP spid="112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Касательная плоскость к цилиндру</a:t>
            </a:r>
          </a:p>
        </p:txBody>
      </p:sp>
      <p:pic>
        <p:nvPicPr>
          <p:cNvPr id="12292" name="Picture 4" descr="image016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2133600"/>
            <a:ext cx="2565400" cy="3311525"/>
          </a:xfrm>
          <a:noFill/>
          <a:ln/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356100" y="2708275"/>
            <a:ext cx="44640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Касательной плоскостью к цилиндру называется плоскость проходящая через образующую цилиндра и перпендикулярная плоскости осевого сечения, содержащей эту образующую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Развертка цилиндра.</a:t>
            </a:r>
          </a:p>
        </p:txBody>
      </p:sp>
      <p:pic>
        <p:nvPicPr>
          <p:cNvPr id="13316" name="Picture 4" descr="0500101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1773238"/>
            <a:ext cx="4176712" cy="4176712"/>
          </a:xfrm>
          <a:noFill/>
          <a:ln/>
        </p:spPr>
      </p:pic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724525" y="2276475"/>
            <a:ext cx="316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</a:t>
            </a:r>
            <a:r>
              <a:rPr lang="ru-RU" sz="1200"/>
              <a:t>бок</a:t>
            </a:r>
            <a:r>
              <a:rPr lang="en-US" sz="2400"/>
              <a:t> = 2</a:t>
            </a:r>
            <a:r>
              <a:rPr lang="el-GR" sz="2400">
                <a:cs typeface="Arial" charset="0"/>
              </a:rPr>
              <a:t>π</a:t>
            </a:r>
            <a:r>
              <a:rPr lang="en-US" sz="2400">
                <a:cs typeface="Arial" charset="0"/>
              </a:rPr>
              <a:t>R h</a:t>
            </a:r>
            <a:endParaRPr lang="el-GR" sz="2400">
              <a:cs typeface="Arial" charset="0"/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940425" y="3068638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</a:t>
            </a:r>
            <a:r>
              <a:rPr lang="ru-RU" sz="1200"/>
              <a:t>осн</a:t>
            </a:r>
            <a:r>
              <a:rPr lang="en-US" sz="2400"/>
              <a:t> = </a:t>
            </a:r>
            <a:r>
              <a:rPr lang="el-GR" sz="2400"/>
              <a:t>π</a:t>
            </a:r>
            <a:r>
              <a:rPr lang="en-US" sz="2400"/>
              <a:t> R²</a:t>
            </a:r>
            <a:r>
              <a:rPr lang="en-US"/>
              <a:t> </a:t>
            </a:r>
            <a:endParaRPr lang="ru-RU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867400" y="3789363"/>
            <a:ext cx="2881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</a:t>
            </a:r>
            <a:r>
              <a:rPr lang="ru-RU" sz="1200"/>
              <a:t>полн</a:t>
            </a:r>
            <a:r>
              <a:rPr lang="en-US" sz="1200"/>
              <a:t> </a:t>
            </a:r>
            <a:r>
              <a:rPr lang="en-US" sz="2400"/>
              <a:t>= 2</a:t>
            </a:r>
            <a:r>
              <a:rPr lang="el-GR" sz="2400"/>
              <a:t>π</a:t>
            </a:r>
            <a:r>
              <a:rPr lang="en-US" sz="2400"/>
              <a:t>R</a:t>
            </a:r>
            <a:r>
              <a:rPr lang="en-US"/>
              <a:t> </a:t>
            </a:r>
            <a:r>
              <a:rPr lang="en-US" sz="2400"/>
              <a:t>(R+h)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20" grpId="0"/>
      <p:bldP spid="13321" grpId="0"/>
      <p:bldP spid="133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Проверь себя.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800"/>
              <a:t>Радиус основания цилиндра равен 5см, а его образующая-9см. Найдите площадь осевого сечения.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800"/>
              <a:t>Прямоугольник, стороны которого 6см и 4см, вращается около меньшей стороны. Найдите площадь поверхности тела вращения.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800"/>
              <a:t>Осевым сечением цилиндра является квадрат, диагональ которого равна 12см. Найдите площадь поверхности и объем цилиндра.</a:t>
            </a:r>
          </a:p>
          <a:p>
            <a:pPr marL="609600" indent="-609600">
              <a:lnSpc>
                <a:spcPct val="80000"/>
              </a:lnSpc>
            </a:pP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53</TotalTime>
  <Words>122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Times New Roman</vt:lpstr>
      <vt:lpstr>Wingdings</vt:lpstr>
      <vt:lpstr>Verdana</vt:lpstr>
      <vt:lpstr>Трава</vt:lpstr>
      <vt:lpstr>Слайд 1</vt:lpstr>
      <vt:lpstr>Примеры цилиндров:</vt:lpstr>
      <vt:lpstr>Сечения цилиндра</vt:lpstr>
      <vt:lpstr>Равносторонний цилиндр</vt:lpstr>
      <vt:lpstr>Касательная плоскость к цилиндру</vt:lpstr>
      <vt:lpstr>Развертка цилиндра.</vt:lpstr>
      <vt:lpstr>Проверь себя.</vt:lpstr>
    </vt:vector>
  </TitlesOfParts>
  <Company>ВСШ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Панкова</dc:creator>
  <cp:lastModifiedBy>Пользователь Windows</cp:lastModifiedBy>
  <cp:revision>3</cp:revision>
  <dcterms:created xsi:type="dcterms:W3CDTF">2008-12-10T11:01:38Z</dcterms:created>
  <dcterms:modified xsi:type="dcterms:W3CDTF">2018-02-24T12:03:00Z</dcterms:modified>
</cp:coreProperties>
</file>