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FFFF00"/>
    <a:srgbClr val="FF99FF"/>
    <a:srgbClr val="FF9900"/>
    <a:srgbClr val="990000"/>
    <a:srgbClr val="D60093"/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4" autoAdjust="0"/>
    <p:restoredTop sz="94660"/>
  </p:normalViewPr>
  <p:slideViewPr>
    <p:cSldViewPr>
      <p:cViewPr varScale="1">
        <p:scale>
          <a:sx n="60" d="100"/>
          <a:sy n="60" d="100"/>
        </p:scale>
        <p:origin x="-139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A5913A-9EE2-4C1A-8784-B7FDECEC6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93E0D-0708-4AB2-A7F4-0BC9993C2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9B540-31E4-447B-8335-DEADE7E8C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BE7D4-860D-4457-B712-EDB08F152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A3E1E-3C42-4D42-836A-43FDF73FB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548D-1F01-4CCD-99B9-333EC2987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31F13-3C3E-419F-8DF9-B95728176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8410-F453-4732-B671-F3A73764A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3826-DEDD-457B-90E4-4FFE85109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69E1-A434-4F9E-9325-CCF374DF4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6A2A-A352-4AD0-A79E-F20BB5B8B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A3648F7-BF11-4112-A975-AD448A35F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biryukova.narod.ru/Seminar_03_04/Sem_5-03-04/Teor_Pifag_Barilo_5_03_files/slide0004_image004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bstu.ru/public/m_v/lib/Pifagor/Pifagor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img.com.ua/pix/i268/268723.gif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derino.ru/vokrug/italia/roma/r_9_afin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772400" cy="25209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latin typeface="StaroUspenskaya Caps ieUcs" pitchFamily="2" charset="0"/>
              </a:rPr>
              <a:t>Теорема Пифагора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24525" y="6021388"/>
            <a:ext cx="3240088" cy="503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Автор </a:t>
            </a:r>
            <a:r>
              <a:rPr lang="ru-RU" sz="1800" dirty="0" err="1" smtClean="0"/>
              <a:t>Булдина</a:t>
            </a:r>
            <a:r>
              <a:rPr lang="ru-RU" sz="1800" dirty="0" smtClean="0"/>
              <a:t> Л.В.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763713" y="3213100"/>
            <a:ext cx="3887787" cy="18716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Заповеди школы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i="1" smtClean="0">
                <a:solidFill>
                  <a:srgbClr val="FF9900"/>
                </a:solidFill>
              </a:rPr>
              <a:t>Делай лишь то, что впоследствии не омрачит тебя и не заставит раскаиваться.</a:t>
            </a:r>
          </a:p>
          <a:p>
            <a:pPr eaLnBrk="1" hangingPunct="1">
              <a:defRPr/>
            </a:pPr>
            <a:r>
              <a:rPr lang="ru-RU" sz="2000" i="1" smtClean="0">
                <a:solidFill>
                  <a:srgbClr val="FF9900"/>
                </a:solidFill>
              </a:rPr>
              <a:t>Не делай никогда того, чего не знаешь, но научись всему, что нужно знать.</a:t>
            </a:r>
          </a:p>
          <a:p>
            <a:pPr eaLnBrk="1" hangingPunct="1">
              <a:defRPr/>
            </a:pPr>
            <a:r>
              <a:rPr lang="ru-RU" sz="2000" i="1" smtClean="0">
                <a:solidFill>
                  <a:srgbClr val="FF9900"/>
                </a:solidFill>
              </a:rPr>
              <a:t>Не пренебрегай здоровьем своего тела.</a:t>
            </a:r>
          </a:p>
          <a:p>
            <a:pPr eaLnBrk="1" hangingPunct="1">
              <a:defRPr/>
            </a:pPr>
            <a:r>
              <a:rPr lang="ru-RU" sz="2000" i="1" smtClean="0">
                <a:solidFill>
                  <a:srgbClr val="FF9900"/>
                </a:solidFill>
              </a:rPr>
              <a:t>Научись жить просто и без роскоши.</a:t>
            </a:r>
          </a:p>
          <a:p>
            <a:pPr eaLnBrk="1" hangingPunct="1">
              <a:defRPr/>
            </a:pPr>
            <a:r>
              <a:rPr lang="ru-RU" sz="2000" i="1" smtClean="0">
                <a:solidFill>
                  <a:srgbClr val="FF9900"/>
                </a:solidFill>
              </a:rPr>
              <a:t>Либо молчи, либо говори то, что ценнее молчания.</a:t>
            </a:r>
          </a:p>
          <a:p>
            <a:pPr eaLnBrk="1" hangingPunct="1">
              <a:defRPr/>
            </a:pPr>
            <a:r>
              <a:rPr lang="ru-RU" sz="2000" i="1" smtClean="0">
                <a:solidFill>
                  <a:srgbClr val="FF9900"/>
                </a:solidFill>
              </a:rPr>
              <a:t>Не закрывай глаза, когда хочешь спать, не разобравши всех своих поступков за день.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smtClean="0"/>
              <a:t>Теорема: </a:t>
            </a:r>
            <a:r>
              <a:rPr lang="ru-RU" sz="2400" i="1" u="sng" smtClean="0">
                <a:solidFill>
                  <a:srgbClr val="FFFF00"/>
                </a:solidFill>
                <a:effectLst/>
                <a:latin typeface="Magneto" pitchFamily="82" charset="0"/>
              </a:rPr>
              <a:t>В прямоугольном треугольнике квадрат гипотенузы равен сумме квадратов катетов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125538"/>
            <a:ext cx="6011862" cy="57324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Дано: прямоугольный треугольник.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         Катеты  </a:t>
            </a:r>
            <a:r>
              <a:rPr lang="ru-RU" sz="2000" b="1" i="1" smtClean="0"/>
              <a:t>а, </a:t>
            </a:r>
            <a:r>
              <a:rPr lang="en-US" sz="2000" b="1" i="1" smtClean="0"/>
              <a:t>b</a:t>
            </a:r>
            <a:r>
              <a:rPr lang="ru-RU" sz="2000" b="1" i="1" smtClean="0"/>
              <a:t>.</a:t>
            </a:r>
            <a:endParaRPr lang="en-US" sz="2000" b="1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         Гипотенуза</a:t>
            </a:r>
            <a:r>
              <a:rPr lang="ru-RU" sz="2000" b="1" i="1" smtClean="0"/>
              <a:t> с.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Доказать:     с 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/>
              <a:t> = а 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/>
              <a:t>  + </a:t>
            </a:r>
            <a:r>
              <a:rPr lang="en-US" sz="2000" i="1" smtClean="0"/>
              <a:t>b</a:t>
            </a:r>
            <a:r>
              <a:rPr lang="en-US" sz="2000" i="1" smtClean="0">
                <a:cs typeface="Tahoma" pitchFamily="34" charset="0"/>
              </a:rPr>
              <a:t>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Доказательство: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Достроим  треугольник до квадрата со стороной </a:t>
            </a:r>
            <a:r>
              <a:rPr lang="en-US" sz="2000" i="1" smtClean="0"/>
              <a:t> </a:t>
            </a:r>
            <a:r>
              <a:rPr lang="ru-RU" sz="2000" i="1" smtClean="0"/>
              <a:t>а + </a:t>
            </a:r>
            <a:r>
              <a:rPr lang="en-US" sz="2000" i="1" smtClean="0"/>
              <a:t>b</a:t>
            </a:r>
            <a:endParaRPr lang="ru-RU" sz="2000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/>
              <a:t>Площадь этого квадрата равна (</a:t>
            </a:r>
            <a:r>
              <a:rPr lang="ru-RU" sz="2000" b="1" i="1" smtClean="0"/>
              <a:t>а + </a:t>
            </a:r>
            <a:r>
              <a:rPr lang="en-US" sz="2000" b="1" i="1" smtClean="0"/>
              <a:t>b</a:t>
            </a:r>
            <a:r>
              <a:rPr lang="ru-RU" sz="2000" b="1" i="1" smtClean="0"/>
              <a:t>) </a:t>
            </a:r>
            <a:r>
              <a:rPr lang="en-US" sz="2000" b="1" i="1" smtClean="0">
                <a:cs typeface="Tahoma" pitchFamily="34" charset="0"/>
              </a:rPr>
              <a:t>²</a:t>
            </a:r>
            <a:r>
              <a:rPr lang="ru-RU" sz="2000" b="1" i="1" smtClean="0"/>
              <a:t>= а</a:t>
            </a:r>
            <a:r>
              <a:rPr lang="en-US" sz="2000" b="1" i="1" smtClean="0">
                <a:cs typeface="Tahoma" pitchFamily="34" charset="0"/>
              </a:rPr>
              <a:t>²</a:t>
            </a:r>
            <a:r>
              <a:rPr lang="ru-RU" sz="2000" b="1" i="1" smtClean="0"/>
              <a:t>+</a:t>
            </a:r>
            <a:r>
              <a:rPr lang="en-US" sz="2000" b="1" i="1" smtClean="0"/>
              <a:t>2</a:t>
            </a:r>
            <a:r>
              <a:rPr lang="ru-RU" sz="2000" b="1" i="1" smtClean="0"/>
              <a:t>а</a:t>
            </a:r>
            <a:r>
              <a:rPr lang="en-US" sz="2000" b="1" i="1" smtClean="0"/>
              <a:t>b</a:t>
            </a:r>
            <a:r>
              <a:rPr lang="ru-RU" sz="2000" b="1" i="1" smtClean="0"/>
              <a:t> + </a:t>
            </a:r>
            <a:r>
              <a:rPr lang="en-US" sz="2000" b="1" i="1" smtClean="0"/>
              <a:t>b</a:t>
            </a:r>
            <a:r>
              <a:rPr lang="en-US" sz="2000" b="1" i="1" smtClean="0">
                <a:cs typeface="Tahoma" pitchFamily="34" charset="0"/>
              </a:rPr>
              <a:t>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i="1" smtClean="0"/>
              <a:t>C </a:t>
            </a:r>
            <a:r>
              <a:rPr lang="ru-RU" sz="2000" i="1" smtClean="0"/>
              <a:t>другой стороны этот квадрат составлен из четырех равных прямоугольных треугольников, площадь каждого из которых равна  </a:t>
            </a:r>
            <a:r>
              <a:rPr lang="en-US" sz="2000" b="1" i="1" smtClean="0">
                <a:cs typeface="Tahoma" pitchFamily="34" charset="0"/>
              </a:rPr>
              <a:t>½</a:t>
            </a:r>
            <a:r>
              <a:rPr lang="ru-RU" sz="2000" b="1" i="1" smtClean="0">
                <a:cs typeface="Tahoma" pitchFamily="34" charset="0"/>
              </a:rPr>
              <a:t>а</a:t>
            </a:r>
            <a:r>
              <a:rPr lang="en-US" sz="2000" b="1" i="1" smtClean="0">
                <a:cs typeface="Tahoma" pitchFamily="34" charset="0"/>
              </a:rPr>
              <a:t>b</a:t>
            </a:r>
            <a:r>
              <a:rPr lang="ru-RU" sz="2000" i="1" smtClean="0">
                <a:cs typeface="Tahoma" pitchFamily="34" charset="0"/>
              </a:rPr>
              <a:t>  и квадрата со стороной </a:t>
            </a:r>
            <a:r>
              <a:rPr lang="ru-RU" sz="2000" b="1" i="1" smtClean="0">
                <a:cs typeface="Tahoma" pitchFamily="34" charset="0"/>
              </a:rPr>
              <a:t>с, </a:t>
            </a:r>
            <a:r>
              <a:rPr lang="ru-RU" sz="2000" i="1" smtClean="0">
                <a:cs typeface="Tahoma" pitchFamily="34" charset="0"/>
              </a:rPr>
              <a:t>поэтому :  </a:t>
            </a:r>
            <a:r>
              <a:rPr lang="en-US" sz="2000" i="1" smtClean="0">
                <a:cs typeface="Tahoma" pitchFamily="34" charset="0"/>
              </a:rPr>
              <a:t>S </a:t>
            </a:r>
            <a:r>
              <a:rPr lang="ru-RU" sz="2000" i="1" smtClean="0">
                <a:cs typeface="Tahoma" pitchFamily="34" charset="0"/>
              </a:rPr>
              <a:t>= 4 </a:t>
            </a:r>
            <a:r>
              <a:rPr lang="en-US" sz="2000" i="1" smtClean="0">
                <a:cs typeface="Tahoma" pitchFamily="34" charset="0"/>
              </a:rPr>
              <a:t>½</a:t>
            </a:r>
            <a:r>
              <a:rPr lang="ru-RU" sz="2000" i="1" smtClean="0">
                <a:cs typeface="Tahoma" pitchFamily="34" charset="0"/>
              </a:rPr>
              <a:t>а</a:t>
            </a:r>
            <a:r>
              <a:rPr lang="en-US" sz="2000" i="1" smtClean="0">
                <a:cs typeface="Tahoma" pitchFamily="34" charset="0"/>
              </a:rPr>
              <a:t>b</a:t>
            </a:r>
            <a:r>
              <a:rPr lang="ru-RU" sz="2000" i="1" smtClean="0">
                <a:cs typeface="Tahoma" pitchFamily="34" charset="0"/>
              </a:rPr>
              <a:t> + с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>
                <a:cs typeface="Tahoma" pitchFamily="34" charset="0"/>
              </a:rPr>
              <a:t> = 2а</a:t>
            </a:r>
            <a:r>
              <a:rPr lang="en-US" sz="2000" i="1" smtClean="0">
                <a:cs typeface="Tahoma" pitchFamily="34" charset="0"/>
              </a:rPr>
              <a:t>b </a:t>
            </a:r>
            <a:r>
              <a:rPr lang="ru-RU" sz="2000" i="1" smtClean="0">
                <a:cs typeface="Tahoma" pitchFamily="34" charset="0"/>
              </a:rPr>
              <a:t>+ с</a:t>
            </a:r>
            <a:r>
              <a:rPr lang="en-US" sz="2000" i="1" smtClean="0">
                <a:cs typeface="Tahoma" pitchFamily="34" charset="0"/>
              </a:rPr>
              <a:t>²</a:t>
            </a:r>
            <a:endParaRPr lang="ru-RU" sz="2000" i="1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>
                <a:cs typeface="Tahoma" pitchFamily="34" charset="0"/>
              </a:rPr>
              <a:t>Получили : а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>
                <a:cs typeface="Tahoma" pitchFamily="34" charset="0"/>
              </a:rPr>
              <a:t> + 2а</a:t>
            </a:r>
            <a:r>
              <a:rPr lang="en-US" sz="2000" i="1" smtClean="0">
                <a:cs typeface="Tahoma" pitchFamily="34" charset="0"/>
              </a:rPr>
              <a:t>b </a:t>
            </a:r>
            <a:r>
              <a:rPr lang="ru-RU" sz="2000" i="1" smtClean="0">
                <a:cs typeface="Tahoma" pitchFamily="34" charset="0"/>
              </a:rPr>
              <a:t>+ </a:t>
            </a:r>
            <a:r>
              <a:rPr lang="en-US" sz="2000" i="1" smtClean="0">
                <a:cs typeface="Tahoma" pitchFamily="34" charset="0"/>
              </a:rPr>
              <a:t>b²</a:t>
            </a:r>
            <a:r>
              <a:rPr lang="ru-RU" sz="2000" i="1" smtClean="0">
                <a:cs typeface="Tahoma" pitchFamily="34" charset="0"/>
              </a:rPr>
              <a:t> = 2а</a:t>
            </a:r>
            <a:r>
              <a:rPr lang="en-US" sz="2000" i="1" smtClean="0">
                <a:cs typeface="Tahoma" pitchFamily="34" charset="0"/>
              </a:rPr>
              <a:t>b </a:t>
            </a:r>
            <a:r>
              <a:rPr lang="ru-RU" sz="2000" i="1" smtClean="0">
                <a:cs typeface="Tahoma" pitchFamily="34" charset="0"/>
              </a:rPr>
              <a:t> + с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>
                <a:cs typeface="Tahoma" pitchFamily="34" charset="0"/>
              </a:rPr>
              <a:t>  откуда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smtClean="0">
                <a:cs typeface="Tahoma" pitchFamily="34" charset="0"/>
              </a:rPr>
              <a:t> с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>
                <a:cs typeface="Tahoma" pitchFamily="34" charset="0"/>
              </a:rPr>
              <a:t> = а</a:t>
            </a:r>
            <a:r>
              <a:rPr lang="en-US" sz="2000" i="1" smtClean="0">
                <a:cs typeface="Tahoma" pitchFamily="34" charset="0"/>
              </a:rPr>
              <a:t>²</a:t>
            </a:r>
            <a:r>
              <a:rPr lang="ru-RU" sz="2000" i="1" smtClean="0">
                <a:cs typeface="Tahoma" pitchFamily="34" charset="0"/>
              </a:rPr>
              <a:t> + </a:t>
            </a:r>
            <a:r>
              <a:rPr lang="en-US" sz="2000" i="1" smtClean="0">
                <a:cs typeface="Tahoma" pitchFamily="34" charset="0"/>
              </a:rPr>
              <a:t>b²</a:t>
            </a:r>
            <a:r>
              <a:rPr lang="ru-RU" sz="2000" i="1" smtClean="0">
                <a:cs typeface="Tahoma" pitchFamily="34" charset="0"/>
              </a:rPr>
              <a:t>      теорема доказана.</a:t>
            </a:r>
            <a:endParaRPr lang="en-US" sz="2000" b="1" i="1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i="1" smtClean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611188" y="4005263"/>
            <a:ext cx="719137" cy="1584325"/>
          </a:xfrm>
          <a:prstGeom prst="rtTriangle">
            <a:avLst/>
          </a:prstGeom>
          <a:solidFill>
            <a:schemeClr val="accent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 rot="10800000">
            <a:off x="2195513" y="3284538"/>
            <a:ext cx="719137" cy="1584325"/>
          </a:xfrm>
          <a:prstGeom prst="rtTriangle">
            <a:avLst/>
          </a:prstGeom>
          <a:solidFill>
            <a:schemeClr val="accent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 rot="-5400000">
            <a:off x="1764507" y="4436269"/>
            <a:ext cx="719137" cy="1584325"/>
          </a:xfrm>
          <a:prstGeom prst="rtTriangle">
            <a:avLst/>
          </a:prstGeom>
          <a:solidFill>
            <a:schemeClr val="accent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 rot="5400000">
            <a:off x="1043782" y="2851944"/>
            <a:ext cx="719137" cy="1584325"/>
          </a:xfrm>
          <a:prstGeom prst="rtTriangle">
            <a:avLst/>
          </a:prstGeom>
          <a:solidFill>
            <a:schemeClr val="accent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 rot="-1515786">
            <a:off x="923925" y="3571875"/>
            <a:ext cx="1689100" cy="1660525"/>
          </a:xfrm>
          <a:prstGeom prst="rect">
            <a:avLst/>
          </a:prstGeom>
          <a:solidFill>
            <a:srgbClr val="3366CC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835150" y="56610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003550" y="4724400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2987675" y="35734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042988" y="26368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250825" y="49418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755650" y="566102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95288" y="34290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2484438" y="292417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2987675" y="50133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1835150" y="479742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2195513" y="37893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1331913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1042988" y="43656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47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6" grpId="0" animBg="1"/>
      <p:bldP spid="74757" grpId="0" animBg="1"/>
      <p:bldP spid="74758" grpId="0" animBg="1"/>
      <p:bldP spid="74759" grpId="0" animBg="1"/>
      <p:bldP spid="747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4608513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smtClean="0">
                <a:solidFill>
                  <a:srgbClr val="FF9900"/>
                </a:solidFill>
              </a:rPr>
              <a:t>Пифагоровы штаны</a:t>
            </a:r>
            <a:br>
              <a:rPr lang="ru-RU" sz="2400" i="1" smtClean="0">
                <a:solidFill>
                  <a:srgbClr val="FF9900"/>
                </a:solidFill>
              </a:rPr>
            </a:br>
            <a:r>
              <a:rPr lang="ru-RU" sz="2400" i="1" smtClean="0">
                <a:solidFill>
                  <a:srgbClr val="FF9900"/>
                </a:solidFill>
              </a:rPr>
              <a:t>Во все стороны равны.</a:t>
            </a:r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00213"/>
            <a:ext cx="44767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692150"/>
            <a:ext cx="30956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3492500" y="1268413"/>
            <a:ext cx="54864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i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200" b="1" i="1">
              <a:latin typeface="Times New Roman" pitchFamily="18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4787900" y="404813"/>
            <a:ext cx="4203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800" b="1" i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200" b="1" i="1">
              <a:latin typeface="Times New Roman" pitchFamily="18" charset="0"/>
            </a:endParaRPr>
          </a:p>
        </p:txBody>
      </p:sp>
      <p:pic>
        <p:nvPicPr>
          <p:cNvPr id="15364" name="Picture 9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26035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052513"/>
            <a:ext cx="12795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1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5084763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2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27813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3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92375"/>
            <a:ext cx="1219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4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284538"/>
            <a:ext cx="10350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5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844675"/>
            <a:ext cx="10366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6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69215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7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8775"/>
            <a:ext cx="12795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8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357563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9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492375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20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125538"/>
            <a:ext cx="1219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21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88913"/>
            <a:ext cx="10350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2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916113"/>
            <a:ext cx="10366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5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933825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26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36449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7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60833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8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833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9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68863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30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581525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4643438" y="549275"/>
            <a:ext cx="45005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Пребудет вечной истина, как скоро</a:t>
            </a:r>
          </a:p>
          <a:p>
            <a:r>
              <a:rPr lang="ru-RU" b="1" i="1"/>
              <a:t>Её познает слабый человек !</a:t>
            </a:r>
          </a:p>
          <a:p>
            <a:r>
              <a:rPr lang="ru-RU" b="1" i="1"/>
              <a:t>И ныне теорема Пифагора</a:t>
            </a:r>
          </a:p>
          <a:p>
            <a:r>
              <a:rPr lang="ru-RU" b="1" i="1"/>
              <a:t>Верна, как и в его далекий век.</a:t>
            </a:r>
          </a:p>
          <a:p>
            <a:endParaRPr lang="ru-RU" b="1" i="1"/>
          </a:p>
          <a:p>
            <a:r>
              <a:rPr lang="ru-RU" b="1" i="1"/>
              <a:t>Обильно было жертвоприношенье</a:t>
            </a:r>
          </a:p>
          <a:p>
            <a:r>
              <a:rPr lang="ru-RU" b="1" i="1"/>
              <a:t>Богам от Пифагора. Сто быков</a:t>
            </a:r>
          </a:p>
          <a:p>
            <a:r>
              <a:rPr lang="ru-RU" b="1" i="1"/>
              <a:t>Он отдал на закланье и сожженье</a:t>
            </a:r>
          </a:p>
          <a:p>
            <a:r>
              <a:rPr lang="ru-RU" b="1" i="1"/>
              <a:t>За света луч, пришедший с облаков</a:t>
            </a:r>
          </a:p>
          <a:p>
            <a:endParaRPr lang="ru-RU" b="1" i="1"/>
          </a:p>
          <a:p>
            <a:r>
              <a:rPr lang="ru-RU" b="1" i="1"/>
              <a:t>Поэтому всегда с тех самых пор,</a:t>
            </a:r>
          </a:p>
          <a:p>
            <a:r>
              <a:rPr lang="ru-RU" b="1" i="1"/>
              <a:t>Чуть истина рождается на свет,</a:t>
            </a:r>
          </a:p>
          <a:p>
            <a:r>
              <a:rPr lang="ru-RU" b="1" i="1"/>
              <a:t>Быки ревут, её почуя , вслед.</a:t>
            </a:r>
          </a:p>
          <a:p>
            <a:endParaRPr lang="ru-RU" b="1" i="1"/>
          </a:p>
          <a:p>
            <a:r>
              <a:rPr lang="ru-RU" b="1" i="1"/>
              <a:t>Они не в силах свету помешать,</a:t>
            </a:r>
          </a:p>
          <a:p>
            <a:r>
              <a:rPr lang="ru-RU" b="1" i="1"/>
              <a:t>А могут лишь, закрыв глаза, дрожать</a:t>
            </a:r>
          </a:p>
          <a:p>
            <a:r>
              <a:rPr lang="ru-RU" b="1" i="1"/>
              <a:t>От страха, что вселил в них Пифагор.</a:t>
            </a:r>
          </a:p>
        </p:txBody>
      </p:sp>
      <p:pic>
        <p:nvPicPr>
          <p:cNvPr id="15385" name="Picture 32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60833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Picture 33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365625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34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8" name="Picture 35" descr="AG0004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5300663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9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19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19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9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9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9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Картинка 8 из 3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6" name="Rectangle 8"/>
          <p:cNvSpPr>
            <a:spLocks noGrp="1" noChangeArrowheads="1"/>
          </p:cNvSpPr>
          <p:nvPr>
            <p:ph type="title"/>
          </p:nvPr>
        </p:nvSpPr>
        <p:spPr>
          <a:xfrm>
            <a:off x="179388" y="5486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Египетский треугольник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i="1" smtClean="0"/>
              <a:t>Дом. Задание: п.54 , № 483(в), 484 (в, г, д),  № 47 из рабочей тетради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2555875" y="2205038"/>
            <a:ext cx="3600450" cy="3384550"/>
          </a:xfrm>
          <a:prstGeom prst="star5">
            <a:avLst/>
          </a:prstGeom>
          <a:solidFill>
            <a:srgbClr val="FF99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75" y="0"/>
            <a:ext cx="9540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Oval 5"/>
          <p:cNvSpPr>
            <a:spLocks noChangeArrowheads="1"/>
          </p:cNvSpPr>
          <p:nvPr/>
        </p:nvSpPr>
        <p:spPr bwMode="auto">
          <a:xfrm>
            <a:off x="6804025" y="45085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86682">
            <a:off x="-690563" y="-676275"/>
            <a:ext cx="10188576" cy="822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58888" y="4005263"/>
            <a:ext cx="4752975" cy="172878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184525" y="5964238"/>
            <a:ext cx="811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Verdana" pitchFamily="34" charset="0"/>
              </a:rPr>
              <a:t>8 </a:t>
            </a:r>
            <a:r>
              <a:rPr lang="ru-RU" sz="1800">
                <a:latin typeface="Verdana" pitchFamily="34" charset="0"/>
              </a:rPr>
              <a:t>км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00113" y="4292600"/>
            <a:ext cx="5032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К</a:t>
            </a:r>
          </a:p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м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484438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1258888" y="1125538"/>
            <a:ext cx="1657350" cy="302418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5435600" y="1412875"/>
            <a:ext cx="2160588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258888" y="3933825"/>
            <a:ext cx="217487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971550" y="5492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А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827088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С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059113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В</a:t>
            </a:r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5292725" y="2636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H="1">
            <a:off x="6659563" y="3573463"/>
            <a:ext cx="730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 flipV="1">
            <a:off x="7524750" y="249237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 flipH="1">
            <a:off x="6659563" y="1268413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5003800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М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5148263" y="9810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Verdana" pitchFamily="34" charset="0"/>
              </a:rPr>
              <a:t>N</a:t>
            </a:r>
            <a:endParaRPr lang="ru-RU" sz="1800">
              <a:latin typeface="Verdana" pitchFamily="34" charset="0"/>
            </a:endParaRP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7667625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Verdana" pitchFamily="34" charset="0"/>
              </a:rPr>
              <a:t>Р</a:t>
            </a: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7812088" y="37163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Verdana" pitchFamily="34" charset="0"/>
              </a:rPr>
              <a:t>Q</a:t>
            </a:r>
            <a:endParaRPr lang="ru-RU" sz="1800">
              <a:latin typeface="Verdan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72225" y="381000"/>
            <a:ext cx="2314575" cy="1279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580 – 500 </a:t>
            </a:r>
            <a:r>
              <a:rPr lang="ru-RU" sz="2800" smtClean="0"/>
              <a:t>лет до н. э.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                                     </a:t>
            </a:r>
            <a:endParaRPr lang="ru-RU" smtClean="0"/>
          </a:p>
        </p:txBody>
      </p:sp>
      <p:pic>
        <p:nvPicPr>
          <p:cNvPr id="7172" name="Picture 5" descr="Картинка 3 из 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162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137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1042988" y="9810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Древняя индия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0244" name="Picture 5" descr="Картинка 21 из 15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685338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WordArt 9"/>
          <p:cNvSpPr>
            <a:spLocks noChangeArrowheads="1" noChangeShapeType="1" noTextEdit="1"/>
          </p:cNvSpPr>
          <p:nvPr/>
        </p:nvSpPr>
        <p:spPr bwMode="auto">
          <a:xfrm>
            <a:off x="5076825" y="333375"/>
            <a:ext cx="37814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Древний Вавилон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Rectangle 8"/>
          <p:cNvSpPr>
            <a:spLocks noGrp="1" noChangeArrowheads="1"/>
          </p:cNvSpPr>
          <p:nvPr>
            <p:ph type="title"/>
          </p:nvPr>
        </p:nvSpPr>
        <p:spPr>
          <a:xfrm>
            <a:off x="611188" y="638175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Рафаэль. Афинская школа. (1510 – 1511 )</a:t>
            </a:r>
          </a:p>
        </p:txBody>
      </p:sp>
      <p:pic>
        <p:nvPicPr>
          <p:cNvPr id="11267" name="Picture 7" descr="Картинка 13 из 8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1724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190</TotalTime>
  <Words>380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StaroUspenskaya Caps ieUcs</vt:lpstr>
      <vt:lpstr>Verdana</vt:lpstr>
      <vt:lpstr>Magneto</vt:lpstr>
      <vt:lpstr>Times New Roman</vt:lpstr>
      <vt:lpstr>Текстура</vt:lpstr>
      <vt:lpstr>Теорема Пифагора</vt:lpstr>
      <vt:lpstr>Слайд 2</vt:lpstr>
      <vt:lpstr>Слайд 3</vt:lpstr>
      <vt:lpstr>Слайд 4</vt:lpstr>
      <vt:lpstr>580 – 500 лет до н. э.</vt:lpstr>
      <vt:lpstr>Слайд 6</vt:lpstr>
      <vt:lpstr>Слайд 7</vt:lpstr>
      <vt:lpstr>Слайд 8</vt:lpstr>
      <vt:lpstr>Рафаэль. Афинская школа. (1510 – 1511 )</vt:lpstr>
      <vt:lpstr>Заповеди школы</vt:lpstr>
      <vt:lpstr>Теорема: В прямоугольном треугольнике квадрат гипотенузы равен сумме квадратов катетов</vt:lpstr>
      <vt:lpstr>Пифагоровы штаны Во все стороны равны.</vt:lpstr>
      <vt:lpstr>Слайд 13</vt:lpstr>
      <vt:lpstr>Египетский треугольник</vt:lpstr>
      <vt:lpstr>Дом. Задание: п.54 , № 483(в), 484 (в, г, д),  № 47 из рабочей тетради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mtv</dc:creator>
  <cp:lastModifiedBy>Пользователь Windows</cp:lastModifiedBy>
  <cp:revision>7</cp:revision>
  <dcterms:created xsi:type="dcterms:W3CDTF">2007-11-17T12:24:59Z</dcterms:created>
  <dcterms:modified xsi:type="dcterms:W3CDTF">2018-02-24T10:14:57Z</dcterms:modified>
</cp:coreProperties>
</file>