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9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63" r:id="rId27"/>
    <p:sldId id="277" r:id="rId28"/>
    <p:sldId id="278" r:id="rId29"/>
    <p:sldId id="279" r:id="rId30"/>
    <p:sldId id="280" r:id="rId31"/>
    <p:sldId id="281" r:id="rId32"/>
    <p:sldId id="284" r:id="rId33"/>
    <p:sldId id="282" r:id="rId34"/>
    <p:sldId id="283" r:id="rId35"/>
    <p:sldId id="285" r:id="rId36"/>
    <p:sldId id="286" r:id="rId37"/>
    <p:sldId id="287" r:id="rId38"/>
    <p:sldId id="288" r:id="rId39"/>
    <p:sldId id="261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7992-6D30-439A-96D9-AB8DE8B65BF6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9BA2-C921-4CDE-9812-A489310C2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3A0B-F2A6-4313-8F42-34D23203C07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80C3-94B2-4E18-990C-67FBC2DF5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11D27-93D4-47CE-BEAB-D99BD62FB3C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CC3B-8E6C-48F3-A30F-E601F0FBF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F0EC-5B03-4DB6-B27F-865A4017258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60F7-BE4C-4FBE-A9BC-B6FB7832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89B0-A857-481C-A150-C91D88B977B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8F4F-4456-433D-9D8C-3EEB9650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C603-47EC-40B9-987A-CB7675CC40C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D4C5-E0B5-4CD8-B5DA-BE7E131AB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981A-D615-4A35-9972-68A53C6C9C6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456B-D52E-461A-A211-BA0F26A4F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B6A8-4088-40CB-B9B4-0546AA4BBC8B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082C-0274-48B3-8173-33D6B834D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F488-E680-4328-ABEA-62887D901F7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1591-E92C-4F42-AD75-6C64E6A49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E45F-EC3A-4098-8A83-BFB200AE05D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B4B4-CDAD-4318-9CEF-7B039805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CCF9-E5F1-47F8-B25C-80E467870DB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937F-2FF7-46A9-A0A2-40CE862DD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3AAF-07C5-4E6F-890D-0A1D24DE669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B53F-C89E-4E03-B655-20316C77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7D52-E5A1-406E-B8FE-50F3B72AAB7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9382-1621-4992-AC39-F6D73EA5E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7FB6-83FE-4839-A1D1-B6782ECB969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9696-39C3-44BB-B50D-EA3CE1A4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DE52-E128-4B5E-B17F-BCE022C2878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7E8D-7EE5-4246-9DBF-45637394B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BD50-8EB7-4C8C-8294-BE9B560610E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CD7A-CE73-45D1-954C-4AA137167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0539-81C3-4BB6-A085-42FE463F047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F99A-8606-482B-86C0-6D8815F2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0019-40A9-4968-B6BE-B9172715915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9E75-F891-4E53-AD1F-D5782471B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CC16-1520-49B3-8D83-165F5D36C856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99B4-5BE9-4D6E-8098-7F82E4C6B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C2B6-BE01-4F9B-ADE6-BB0498CE7B9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253E-79EF-4D08-958F-CEE6524A8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D665-C4E7-4326-BD4A-DB259595632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FDD-ACB0-4AA9-99AB-0E58B66E1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9BC-4A59-47EB-9FEF-C0C5D71600A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569B-580B-4D29-A01A-E30DF3806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A5CF-E3FE-4E37-A5DF-BC19482BFC3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0F41-4D3B-4D07-8670-FF63A8AB2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D45F-57DE-4C08-A8C9-9F8F84259D1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8F35-EBC5-491D-B0C5-3E19282D3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D2F3-C505-4C72-AEAF-8C2A2CDD2D6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E210-C33D-4AAC-ADF3-1496BD84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A555-CAB7-427D-80B0-87A0FA7D73A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1566-A3A4-4857-9112-E00E2886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6CBB-10A4-40D6-85E1-4B31E00B66E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4A66-50B8-4D79-8E7F-94A0AC8E8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AD75-4814-49B6-A316-4707F9EA571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3FEC-3C2C-4A9B-AA0D-640E09186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57A5-4FA6-4540-97C4-10C2AD92572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548C-0FE3-47B6-9E2C-A7DD8F135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675B-A3BA-4C0C-B3D4-825422756FD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0C0E-04CF-4958-BACE-301020BAD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0220-90CA-4036-82FC-0E19CC61517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7F2E-ED87-4E48-B168-D88635A6A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EE9E-C4C7-4A4E-8076-D3576869281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45C3-C951-49F7-B95C-715F9B09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0154-26F1-46C9-B1D7-376467F3DEE0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E536C-FFE9-47A0-A566-0211205D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C531-C9D1-49ED-928E-11DD1DA0BC8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8665-F29B-4A34-B2A0-A1178E43C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3D32-4E80-4583-B331-D88BDC2FA8C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D665-B724-45E7-9692-37C860F53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1D94-5150-4281-86EE-870C2971FCE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9ADE-3D4F-43B6-ACAB-2DE211096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77E3-9F56-45F0-837B-751599EB0AD0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ABD0-B070-41DE-BDFF-866414E42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DB1A-572E-4376-A6B7-0B82DDE46D9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70D6-A14B-4064-8E08-AEFF6B9F4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0BCD-A63A-4024-AA2D-88874512F0F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8795-749D-48A6-8B6A-D8B159EFC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A9B7-93F5-4453-8B4C-CC76791A126B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FBC7-6DF1-4F49-8663-8B9D3966C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062F-0099-40CC-8982-D8E10A542DB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B857-C0B5-4244-BDF6-E5CBC1E8F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167C-DF5A-4B84-9E03-6196F4596D1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2005-C554-4F8F-AEB2-9DAAEDA7F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CB10-D2FB-4E49-8B8F-988C9F2140E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0CB4-226D-442B-B5D7-F2CA99149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4739-A434-472C-95E2-D4B17B94D2A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DC7A-21DC-4463-82C8-0C68CE44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806A-E30B-4984-AABE-BE85B851F01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C71C-43CC-4EDD-B0A2-AD89349B6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CFAA5-DB08-4B9E-A5C6-FD4B595DD0A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02DA-5A98-4D39-9588-2A92CEFE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1907-47AD-4A9B-B5DF-688BFE2E652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33DD-E606-497E-813A-50F454FE7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08EE-6A5C-43B8-BD21-528D89DC0CD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4435-EB60-408F-B1C9-611B6CBA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6826-190C-4F6B-BAC8-1D6CAD36E88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0962-D27C-4BF7-865E-1159082CB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954ED-C237-46D3-BE82-A5B29C77AFD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6298-B723-4566-9F58-0FBFA7E64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617A-9A9B-4614-90EB-0A5DFE2EE43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90DF-777C-4608-B552-7558F1BED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A10F-E7AE-430B-9DA7-DB8DDFA55AF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09B6-73F0-4098-A7D2-B22BB4FCE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71C4-C204-4085-A4B9-8073849B36D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C5AC-BC6D-4AFE-9646-1C009BB5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8B31-C6EB-4F3F-A254-D4A0B49D3B5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5BAB-DB9E-4223-B797-CA1CE0897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8A33-DF9D-4F03-AC9E-BDB7C05B8F76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945D-5919-4EAC-8305-683AB35C7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511D-F5AC-4091-8404-26B220C0697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1C15-E5E7-4C8F-8A17-A7ABC4250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ABAF-79BA-48AC-931D-6799F289F1D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61C1-6AE4-41F7-8270-7DAC2358E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85B8-3B53-49BE-AD19-AC2D6DC403F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7DD5-C068-4F2F-967D-7064E761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EDC2-12C8-4D14-B55D-EA8AE124A8E0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303D-E2FE-46D7-ABD0-534618829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F780-3D27-4690-A9BA-1F5FB28E979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2ECC-6E31-4E09-AAFE-730755242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3F2B-C0D9-4F6A-B2CD-55B4B56A9D6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34C4-1686-4DC4-9623-B644C9D35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8E52-1B68-4459-95AB-6E32C0D76FD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35314-FED9-41C8-A06F-D6AC06860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567C-B6D4-480C-AEEB-E86D003559D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C5BDD-3393-42F5-8130-3D53C3108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2F83-A701-439A-927C-9C58AEE428E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FE52-8B98-40E8-8DF4-115EC89C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E40B-A94F-44A8-BE45-3CE04F8B85D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13B7-B2FE-4588-9D43-C6B9E3CE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4028-F950-4FB8-B72F-E603E5B83C4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3810-46DE-4AE0-AF5F-24649A3DD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B0A7-AA16-4764-81B6-61A6949529A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AB63-C597-4865-8551-C6DAEE0C8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CAF7-B8BC-40DB-9B7B-1E0BA457A9F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19D8-1CAB-48EB-B90E-DE0506FC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936B-9253-43D1-84D3-0CAD320A1F5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AEA-78D0-4DA8-955C-F2450F3BD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669-F92C-48AC-8FE7-0981401BF7F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A693-8073-491B-B5A4-EB602838E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7E9F-D43E-4E2B-8D6D-1C1ECC1997B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C98B-229D-419D-832E-7E196A59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1177-A6E2-4756-9E15-1A06BDF0B00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8567-1018-4C49-BB83-78258F471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9F1C-06C2-4B0F-8987-1EAEB2CC86C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BB40-0EF0-462E-9C7A-28DD17BC6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C2FD-54AE-44F4-9405-6431459FB6B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8CD3-F310-4935-8FF5-20DC6913C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3356-BCCD-4E7B-A0D3-E7CEAD829D2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CA79-C467-49BB-AE72-0DBF39BA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9D55-6EAC-4976-9BA8-A4CDD9FB71E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9B77-B13D-4EEB-9D5D-37052530D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5EB7-9E23-4CCD-B3FC-1326A353FAC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AA17-EE04-496F-83DA-BA10A82E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EBE7-AC46-4FFA-940D-E66CB0DFDF1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B167-DF58-4005-9CED-BAEF1E98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BBB9-9AA5-4AA5-90CE-5BB873A8ACF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9765-1D1B-4669-898C-28CA1D7B1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D14A-25D1-4E6F-B984-58C270C70D6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2834-FB81-470F-A87E-14507E01A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FBBC-5ED5-4B32-9675-A30F5A85A82B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CE5E-D076-4156-A076-8A26AC54C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E71E1-45B3-4779-B32E-86BA0BE32B0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2480-2633-417C-9940-B846B7C61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CE9-2682-4B35-82CC-F6EC3D1AB17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E957-D85A-4464-8B1E-8A691D73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01B3-DEB9-466A-B735-B8C91838D38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FC9C-53E9-4B83-AC1F-F63ECFE51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4688-F04A-44A7-93C0-E8FE133AC86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6BA7-9E59-4C8C-BBD3-4FC49FEFA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9ACF-6E26-4BFE-A5C3-6F2D8FFEEA6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CEE4-DD25-4C5B-93A0-C7B95C9A5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27AB-ABE0-4F26-920D-A59ABBCC4EC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B270-BB20-4885-8FB7-ADC1A3A84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6EC2-2C09-439F-B630-7F4A0162B53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D9C8-582C-4009-AB91-D42BD2678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FDD8-3D04-48DC-AF7E-C2F0C197D0D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D921-522A-4FD7-9C97-A309C013B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9887-8B4C-4DD7-9C22-75F4DB4A94A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F81E-1018-4117-B71B-5C6C1FDF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FDF4-EDDD-4B91-878D-DD228082AEA4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AA8D-BAD9-4F75-B6D1-0BC70F81E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C02B-479C-4839-8F55-412E7876A9A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8DD3-B20C-46F2-A90A-ECE913D2D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D29D-589A-413C-B862-C0E47D8F7DB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EEAD-52A8-4879-8534-20103FBB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DD61-B8C4-4D8F-8E80-3502C2B4429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D157-1E1F-4368-8B18-14220202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FF89-FE50-42D0-A7E1-89EA847FF04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A8DB-2503-4C60-AD41-6C08EF0AE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A310-AA37-45B0-B9A6-7F615925A2E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3D4E-5EB7-4305-80EC-0D8A3CECB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82C4-6BED-4178-823C-635B73A166CB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A327-6017-4A0F-A98E-A86097A9B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0733-6317-4F26-83C6-CFA78E98D77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269F-A4B5-440A-82EF-B4EA87A9D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D4B7-7783-431E-82C4-7151B74A2A0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A62C-E0A9-4695-848F-0901726A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3474-4DDA-43C3-AD85-CA7BA31D03D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2042-8813-470C-BBC8-FE3D62394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1DE4-77D1-4114-A5FC-183847743BDE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165D-2E4C-464A-8EE6-9BC836F68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245C-0D8B-4C9D-BD1D-8CF3383CE41C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7336-EFDE-441B-BC9B-E6C248D74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3AA2-8144-44C5-BC7B-436D615D6309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097E-A6D1-432D-8160-37D6D4AC4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800C-B4FD-49DA-8825-B661E2FC8F7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4914-7BB3-4DB1-8901-F93CD68F8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4C5E-ED0F-440A-9201-D7563C7AD65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DEBC-261C-4EE6-BA3F-520694A8E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7F4B-F031-4706-B3C7-E15BDCC3A9A3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8760-EBDA-4F64-B94D-110C5E11A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ADB7-A2EF-40D1-90DF-9CA438B91BEF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2758-8FC2-460D-9EE6-D0483BB2D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511F-4648-49C3-8A0B-FFEEA604527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9430-94A0-4614-9409-5DAECA00E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06F-860B-47ED-9F6E-C9FCE410082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7940-A351-4426-A287-23A0B8950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CB69-0EE4-4A29-ABC0-A8A5C83C3F71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0EF6-EC17-4D79-B0DA-2800D96CC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330F32-30F1-4B67-864D-DCC2F737BF1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BBD6A-9075-4A71-A21A-3BBC32A26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A0D6130-9665-4F9A-BC47-A547571F8377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3F578EB-DF30-428A-9FBE-952F2F794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3FCE542-6189-46FA-A2D0-189CAB97B275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A4BCF33-6108-493C-8D1F-173756F5B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58DEE9-14C6-4E8E-B35B-B879C3EAA84B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5A24C96-AE02-4C28-8807-3C4270C80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3690D0-355E-4DAF-90C1-5C86480F9A96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51AF5CF-A969-422F-AC0D-4C4229F7A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33F01F-BC79-47EF-A55D-14D69814A3A8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0B7F8B0-F198-4A68-89F0-43C97DA9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0A9189-8C3A-4D84-82DD-86D6B56F625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5C653E-7EFD-4828-8ED0-3AE0CB69D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A6612D-D9EB-4FAC-BE8F-465F7C6CDB4D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865F25-1DD1-4385-BD73-505632DC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23BA8C-B487-4363-B19B-FC34829A0172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2EB107-BB91-4562-8191-D60460910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FAF9C9-88A2-49D8-859F-061C10C2AA1A}" type="datetimeFigureOut">
              <a:rPr lang="ru-RU"/>
              <a:pPr>
                <a:defRPr/>
              </a:pPr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DAAC80-11F3-43AE-A79C-786F6E857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i073.radikal.ru/1103/0b/456e4580e3e5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nagold.ru/fon/clipart/k/kanc.html" TargetMode="External"/><Relationship Id="rId5" Type="http://schemas.openxmlformats.org/officeDocument/2006/relationships/hyperlink" Target="http://s57.radikal.ru/i158/0905/c4/75b4eecffafd.png" TargetMode="External"/><Relationship Id="rId4" Type="http://schemas.openxmlformats.org/officeDocument/2006/relationships/hyperlink" Target="http://tvoydom.info/wp-content/uploads/2008/05/cube6-1square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t="-46000" r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2990568"/>
            <a:ext cx="651459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регулятивных УУД на уроках математики.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5700" y="5876925"/>
            <a:ext cx="407193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Булдина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2768600" y="115888"/>
            <a:ext cx="5903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«Великая цель образования – это не знания, а действия».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511256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Регулятивные УУД</a:t>
            </a:r>
            <a:endParaRPr lang="ru-RU" sz="44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4BACC6">
                  <a:lumMod val="40000"/>
                  <a:lumOff val="6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981075"/>
            <a:ext cx="7921625" cy="5324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целеполагание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постановка учебной задачи на основе соотнесения того, что уже известно и освоено учащимся, и того, что еще неизвестно;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прогнозирование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предвосхищение результата и уровня усвоения знаний, его временных характеристик;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определение последовательности промежуточных целей с учетом конечного результата; составление плана и последовательности дей­ствий;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форме сличения способа действия и его результата с заданным эталоном с целью обнаружения отклонений и отличий от эталона;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коррекция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внесение необходимых дополнений и корректив в план и способ действия в случае расхождения эталона, реального действия и его продукта;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выделение и осознание учащимся того, что уже усвоено и что еще подлежит усвоению, осознание качества и уровня усвоения; (насколько усвоили полученную информацию);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000000"/>
              </a:buClr>
              <a:buSzPts val="1400"/>
              <a:buFont typeface="Symbol" pitchFamily="18" charset="2"/>
              <a:buChar char="-"/>
              <a:tabLst>
                <a:tab pos="146050" algn="l"/>
              </a:tabLst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волевая саморегуляция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способность к мобилизации сил и энергии; спо­собность к волевому усилию - к выбору и преодолению препятствий.</a:t>
            </a:r>
            <a:endParaRPr lang="ru-RU" sz="2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549275"/>
          <a:ext cx="7921625" cy="5849938"/>
        </p:xfrm>
        <a:graphic>
          <a:graphicData uri="http://schemas.openxmlformats.org/drawingml/2006/table">
            <a:tbl>
              <a:tblPr/>
              <a:tblGrid>
                <a:gridCol w="3957637"/>
                <a:gridCol w="3963988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Вот некоторые примеры диалогов.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894" marR="68894" marT="34447" marB="3444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gridSpan="2"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Тема «Сложение отрицательных чисел»,6 класс.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Учитель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Учащиеся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Вопрос: Знаете ли вы, как сложить два отрицательных числа?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Да, с помощью координатной прямой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Сложите с помощью координатной прямой числа - 2 и -7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Сложили, получили -9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(опираются на то, что уже известно и освоено)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Сложите с помощью координатной прямой числа -835, 22 и -2, 116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Удивлены, растеряны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(проблемная ситуация возникла)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Вы смогли выполнить задание? В чём затруднение? Чем это задание не по­хоже на предыдущее?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 этом этапе осуществляется осозна­ние ситуации с противоречием между необходимостью и невозможностью выполнить задание и побуждение к формулированию проблемы. Далее переходят к постановке цели.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Что сегодня вы узнаете? Какова цель урока? Чему научитесь?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(Побуждение к формулированию проблем)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Тема: Узнать (вывести, сформулиро­вать) правило сложения отрицатель­ных чисел. Цель: Научиться склады­вать отрицательные числа без коорди-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35" name="Rectangle 1"/>
          <p:cNvSpPr>
            <a:spLocks noChangeArrowheads="1"/>
          </p:cNvSpPr>
          <p:nvPr/>
        </p:nvSpPr>
        <p:spPr bwMode="auto">
          <a:xfrm>
            <a:off x="2208213" y="1106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71525" y="136525"/>
          <a:ext cx="7904163" cy="6721475"/>
        </p:xfrm>
        <a:graphic>
          <a:graphicData uri="http://schemas.openxmlformats.org/drawingml/2006/table">
            <a:tbl>
              <a:tblPr/>
              <a:tblGrid>
                <a:gridCol w="3951288"/>
                <a:gridCol w="3952875"/>
              </a:tblGrid>
              <a:tr h="430213">
                <a:tc gridSpan="2"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Тема «Смежные углы», 7 класс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1263">
                <a:tc>
                  <a:txBody>
                    <a:bodyPr/>
                    <a:lstStyle/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1. Изображаю на доске несколько уг­лов.</a:t>
                      </a: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Задаю учащимся вопросы:</a:t>
                      </a: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ts val="360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ts val="360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Что общего у пар углов а) и б)?</a:t>
                      </a: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Верно. Еще что общего у них?</a:t>
                      </a: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Чем же отличается пара углов а) от пары углов б)?</a:t>
                      </a: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Замечательно. Кроме того, пару уг­лов б) называют смежными углами (учитель сам знакомит с названием объекта).</a:t>
                      </a:r>
                    </a:p>
                    <a:p>
                      <a:pPr marL="0" marR="0" lvl="0" indent="-215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Сформулируйте определение смежных углов. Как вы думаете какова цель тема нашего урока.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>
                          <a:tab pos="2524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Каждая пара углов имеет общую вершину.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>
                          <a:tab pos="2524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 них одна сторона общая.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ts val="690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>
                          <a:tab pos="2524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паре углов б) одна сторона одного угла является продолжением стороны другого угла.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>
                          <a:tab pos="252413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Учащиеся дают определение.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6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Symbol" pitchFamily="18" charset="2"/>
                        <a:buChar char="-"/>
                        <a:tabLst>
                          <a:tab pos="252413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54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96975"/>
            <a:ext cx="22336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404813"/>
            <a:ext cx="5599113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ts val="2400"/>
              </a:lnSpc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Одним из наиболее эффективных учебных заданий для развития регуля­тивных учебных действий является работа по </a:t>
            </a:r>
            <a:r>
              <a:rPr lang="ru-RU" sz="2000" u="sng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решению текстовых задач.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Рассмотрим состав общего приема решения математической задачи.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содержание задачи;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нужно провести анализ - поиск решения;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анализа составить план решения или сформулировать извест­ный план решения задач данного класса;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решить задачу по составленному плану;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нужно, проверить или исследовать решение;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другие возможные способы решения, выбрать наиболее ра­циональный;</a:t>
            </a:r>
          </a:p>
          <a:p>
            <a:pPr indent="45720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468313" y="115888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400"/>
              </a:lnSpc>
            </a:pPr>
            <a:r>
              <a:rPr lang="ru-RU" i="1">
                <a:latin typeface="Times New Roman" pitchFamily="18" charset="0"/>
                <a:cs typeface="Calibri" pitchFamily="34" charset="0"/>
              </a:rPr>
              <a:t>Токарь должен был обработать 240 деталей к определенному сроку. Усовершенствовав резец, он стал обрабатывать в час на 2 детали больше, чем предполагалось по плану, и поэтому выполнил задание на 4часа раньше срока. Сколько деталей в час должен был обрабатывать то­карь?</a:t>
            </a:r>
            <a:endParaRPr lang="ru-RU" sz="2000" i="1">
              <a:latin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700213"/>
          <a:ext cx="6696075" cy="2016125"/>
        </p:xfrm>
        <a:graphic>
          <a:graphicData uri="http://schemas.openxmlformats.org/drawingml/2006/table">
            <a:tbl>
              <a:tblPr/>
              <a:tblGrid>
                <a:gridCol w="3346450"/>
                <a:gridCol w="1073150"/>
                <a:gridCol w="639762"/>
                <a:gridCol w="822325"/>
                <a:gridCol w="814388"/>
              </a:tblGrid>
              <a:tr h="404813">
                <a:tc>
                  <a:txBody>
                    <a:bodyPr/>
                    <a:lstStyle/>
                    <a:p>
                      <a:pPr marL="10033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Величина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Токарь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По плану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Фактически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63">
                <a:tc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Производительность деталей в час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&lt;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 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работы, ч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&gt;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 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Объем выполненной работы, деталей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100" marR="0" lvl="0" indent="-215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240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alibri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610" name="Прямоугольник 5"/>
          <p:cNvSpPr>
            <a:spLocks noChangeArrowheads="1"/>
          </p:cNvSpPr>
          <p:nvPr/>
        </p:nvSpPr>
        <p:spPr bwMode="auto">
          <a:xfrm>
            <a:off x="611188" y="3860800"/>
            <a:ext cx="51847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-215900">
              <a:lnSpc>
                <a:spcPts val="24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Целенаправленная работа по решению текстовых задач позволяет фор­мировать у учащихся регулятивные учебные действий, начиная с точного осо­знания цели, планирования решения по алгоритму (или по составленному пла­ну), проверки результата решения задачи, заканчивая коррекцией результата в случае необходимости.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611188" y="188913"/>
            <a:ext cx="8137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Виды заданий, формирующие регулятивные УУД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:   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 «преднамеренные ошибки»;   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 поиск информации в предложенных источниках;  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 самоконтроль и взаимоконтроль;  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 взаимный диктант;  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 диспут. 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2560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2636838"/>
            <a:ext cx="6492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Рисунок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3571875"/>
            <a:ext cx="1190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7538" y="3500438"/>
            <a:ext cx="64738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Рисунок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571875"/>
            <a:ext cx="4219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146050"/>
            <a:ext cx="8208963" cy="5940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2700" indent="495300" algn="just">
              <a:lnSpc>
                <a:spcPts val="2400"/>
              </a:lnSpc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При формировании регулятивных УУД необходимо грамотно организо­вать работу с учебником: нужно добиться того, чтобы учащийся судил о зна­нии материала не потому, сколько раз он прочитал текст учебника, а по умению сознательно и подробно излагать содержание прочитанного.</a:t>
            </a:r>
          </a:p>
          <a:p>
            <a:pPr marL="12700" indent="495300" algn="just">
              <a:lnSpc>
                <a:spcPts val="2400"/>
              </a:lnSpc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Рассмотрим пример для работы с текстом учебника. Тема урока: «Уравнение с одной переменной» (Алгебра, 7класс \ под редакцией Ю.Н. Макарычева). Здесь происходит систематизация и обобщение изученного и определение основных понятий, уже знакомых учащимся. Поэтому работу с текстом можно организовать по плану:</a:t>
            </a:r>
          </a:p>
          <a:p>
            <a:pPr marL="12700" indent="49530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Выделите в тексте главные смысловые части</a:t>
            </a:r>
          </a:p>
          <a:p>
            <a:pPr marL="12700" indent="49530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по тексту ответы на вопросы: Что такое: а) линейное уравнение, б) корень уравнения, в) решить уравнение? Какие бывают случаи решения линей­ного уравнения? Сколько решений может иметь: а) линейное уравнение, б) не­линейное уравнение?</a:t>
            </a:r>
          </a:p>
          <a:p>
            <a:pPr marL="12700" indent="49530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тексте слова-ориентиры;</a:t>
            </a:r>
          </a:p>
          <a:p>
            <a:pPr marL="12700" indent="49530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тексте учебника разъяснение того, как решается: а) линейное уравнение; б) задача с помощью линейного уравнения;</a:t>
            </a:r>
          </a:p>
          <a:p>
            <a:pPr marL="12700" indent="49530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Интернет-ресурсах понятие «уравнение». Найдите исторические факты о том, «как люди научились решать уравнения».</a:t>
            </a:r>
          </a:p>
          <a:p>
            <a:pPr marL="12700" indent="49530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литературе, Интернет-ресурсах примеры задач, решаемых с помо­щью уравнений.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511175" y="260350"/>
            <a:ext cx="66976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9400" indent="-215900">
              <a:lnSpc>
                <a:spcPts val="24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Итак, в результате овладения регулятивными УУД учащийся: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Calibri" pitchFamily="34" charset="0"/>
            </a:endParaRPr>
          </a:p>
          <a:p>
            <a:pPr marL="742950" lvl="1" indent="-28575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умеет составлять план действий;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внести необходимые дополнения и коррективы в план и способ дей­ствия в случае необходимости;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осознает то, что уже усвоено и что еще подлежит усвоению, а также качество и уровень усвоения;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поставить учебную задачу на основе соотнесения того, что уже из­вестно и освоено, и того, что еще неизвестно;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 algn="just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способен к волевому усилию;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владеет навыками самоконтроля;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способен формировать внутренний план действий;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определяет последовательность действий;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lvl="1" indent="-285750">
              <a:lnSpc>
                <a:spcPts val="2400"/>
              </a:lnSpc>
              <a:buClr>
                <a:srgbClr val="000000"/>
              </a:buClr>
              <a:buSzPts val="1400"/>
              <a:buFont typeface="Calibri" pitchFamily="34" charset="0"/>
              <a:buAutoNum type="arabicPeriod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адекватно реагирует на трудности и не боится сделать ошибку.</a:t>
            </a:r>
            <a:endParaRPr lang="ru-RU" sz="20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896938"/>
            <a:ext cx="5957887" cy="3790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Критерием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сформированности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</a:t>
            </a:r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регулятивных действий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 может стать способность:</a:t>
            </a:r>
            <a:endParaRPr lang="ru-RU" sz="1600" b="1" dirty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·        выбирать средства для своего поведения</a:t>
            </a:r>
            <a:endParaRPr lang="ru-RU" sz="1600" b="1" dirty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·        планировать, контролировать и выполнять действие по заданному образцу, правилу, с использованием норм.</a:t>
            </a:r>
            <a:endParaRPr lang="ru-RU" sz="1600" b="1" dirty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·        Планировать результаты своей деятельности и предвосхищать свои ошибки</a:t>
            </a:r>
            <a:endParaRPr lang="ru-RU" sz="1600" b="1" dirty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Calibri"/>
              </a:rPr>
              <a:t>·        Начинать и заканчивать свои действия в нужный момент</a:t>
            </a:r>
            <a:endParaRPr lang="ru-RU" sz="1600" b="1" dirty="0">
              <a:solidFill>
                <a:srgbClr val="002060"/>
              </a:solidFill>
              <a:latin typeface="Calibri"/>
              <a:ea typeface="Times New Roman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76238" y="0"/>
            <a:ext cx="844391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-А сейчас проверим свои знания. Нужно определить какое универсальное учебное действие формируем на данном этапе. Вам необходимо нарисовать кружок данного цвета.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Дети делают зарядку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Личностные- красный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Дети работают в паре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Коммуникативные - зелёный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Познавательные – синий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Дети сравнивают решение по образцу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Регулятивные_- желтый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У доски в группе решают пример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Познавательные - синий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Коммуникативные - зелёный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b="1" u="sng">
                <a:latin typeface="Times New Roman" pitchFamily="18" charset="0"/>
                <a:cs typeface="Times New Roman" pitchFamily="18" charset="0"/>
              </a:rPr>
              <a:t>Дети оценивают свою работу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Регулятивные_- желтый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4932363" y="1125538"/>
            <a:ext cx="33115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познавательные – синий цвет, </a:t>
            </a:r>
            <a:r>
              <a:rPr lang="ru-RU" sz="1600" b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коммуникативные – зелёный, </a:t>
            </a:r>
            <a:r>
              <a:rPr lang="ru-RU" sz="1600" b="1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регулятивные – жёлтый цвет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личностные – красный.</a:t>
            </a:r>
            <a:endParaRPr lang="ru-RU" sz="16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980728"/>
            <a:ext cx="511256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88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5143500"/>
            <a:ext cx="5000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формирования УУД лежит «умение учиться», которое предполагает полноценное освоение всех компонентов учебной деятельности.</a:t>
            </a:r>
          </a:p>
        </p:txBody>
      </p:sp>
      <p:grpSp>
        <p:nvGrpSpPr>
          <p:cNvPr id="12292" name="Группа 12"/>
          <p:cNvGrpSpPr>
            <a:grpSpLocks/>
          </p:cNvGrpSpPr>
          <p:nvPr/>
        </p:nvGrpSpPr>
        <p:grpSpPr bwMode="auto">
          <a:xfrm>
            <a:off x="708025" y="1989138"/>
            <a:ext cx="6167438" cy="2695575"/>
            <a:chOff x="810853" y="1285860"/>
            <a:chExt cx="6168391" cy="2695895"/>
          </a:xfrm>
        </p:grpSpPr>
        <p:sp>
          <p:nvSpPr>
            <p:cNvPr id="5" name="TextBox 4"/>
            <p:cNvSpPr txBox="1"/>
            <p:nvPr/>
          </p:nvSpPr>
          <p:spPr>
            <a:xfrm>
              <a:off x="1650771" y="1304912"/>
              <a:ext cx="5328473" cy="26768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Что 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такое  УУД? 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Какие 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виды УУД бывают?  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 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формируют  УУД? 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Зачем 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нужно формировать УУД? </a:t>
              </a:r>
            </a:p>
          </p:txBody>
        </p:sp>
        <p:pic>
          <p:nvPicPr>
            <p:cNvPr id="12296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2291" y="1285860"/>
              <a:ext cx="61787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2291" y="1928802"/>
              <a:ext cx="61787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0853" y="2643182"/>
              <a:ext cx="61787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3348038" y="157163"/>
            <a:ext cx="57864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     Умение решать задачи – такое же практическое искусство, как умение плавать и бегать. Ему можно научиться только путем подражания и упражнения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(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Д.Пойа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).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4" name="Picture 5" descr="C:\Documents and Settings\Admin\Рабочий стол\презентация\75b4eecffafd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1775"/>
            <a:ext cx="6175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463" y="188913"/>
            <a:ext cx="8424862" cy="6462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Алгоритм самооценки 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(вопросы, на которые отвечает ученик)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1-й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Что нужно было сделать в этом задании (задаче)? Какая была цель, что нужно было получить в результате?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2-й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Удалось получить результат? Найдено решение, ответ?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3-й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Выполнил полностью верно или с незначительной ошибкой (какой, в чем)?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4-й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Справился полностью самостоятельно или с чьей - то помощью (кто помогал, в чем)?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5-й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Какое умение отрабатывали при выполнении данного задания?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6-й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Каков был уровень задачи, задания?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– Такие задачи мы решали уже много раз, понадобились только давно полученные знания?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(Необходимый уровень.)4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– В этой задаче мы столкнулись с необычной ситуацией (либо нам нужны прежние знания в новой ситуации, либо нам нужны новые только сейчас получаемые знания)?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(Программный уровень.)5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– Такие задачи мы никогда не учились решать или же использовались правила и факты, которые мы на уроках не изучали?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(Максимальный уровень.) превосходно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7-й шаг.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Определи уровень успешности, на котором ты решил задачу.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</a:rPr>
              <a:t>8-й шаг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Исходя из продемонстрированного уровня успешности, определи отметку, которую ты себе поставишь.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74"/>
          <p:cNvGraphicFramePr>
            <a:graphicFrameLocks noGrp="1"/>
          </p:cNvGraphicFramePr>
          <p:nvPr/>
        </p:nvGraphicFramePr>
        <p:xfrm>
          <a:off x="323850" y="692150"/>
          <a:ext cx="8496300" cy="6019800"/>
        </p:xfrm>
        <a:graphic>
          <a:graphicData uri="http://schemas.openxmlformats.org/drawingml/2006/table">
            <a:tbl>
              <a:tblPr/>
              <a:tblGrid>
                <a:gridCol w="1308100"/>
                <a:gridCol w="1457325"/>
                <a:gridCol w="1230313"/>
                <a:gridCol w="1660525"/>
                <a:gridCol w="1595437"/>
                <a:gridCol w="1244600"/>
              </a:tblGrid>
              <a:tr h="914303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r>
                        <a:rPr kumimoji="1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Карточка-самооценка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______________________________________</a:t>
                      </a:r>
                    </a:p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Ф.И. учащегося      (класс)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21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Совместные действия с обыкновенными и десятичными дробями.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Домашняя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метод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нового метода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Моя</a:t>
                      </a:r>
                      <a:endParaRPr kumimoji="1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за урок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1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98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2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3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4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5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3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793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 —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всё понимаю;</a:t>
                      </a:r>
                    </a:p>
                    <a:p>
                      <a:pPr marL="0" marR="0" lvl="0" indent="1793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 —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понимаю, но есть вопросы;</a:t>
                      </a:r>
                    </a:p>
                    <a:p>
                      <a:pPr marL="0" marR="0" lvl="0" indent="1793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«?» — </a:t>
                      </a: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затрудняюсь выполнять работу.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8313" y="333375"/>
            <a:ext cx="83518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2060"/>
                </a:solidFill>
              </a:rPr>
              <a:t>Рефлексия</a:t>
            </a:r>
            <a:r>
              <a:rPr lang="ru-RU" kern="0" dirty="0">
                <a:solidFill>
                  <a:srgbClr val="002060"/>
                </a:solidFill>
              </a:rPr>
              <a:t> </a:t>
            </a:r>
            <a:r>
              <a:rPr lang="ru-RU" sz="2400" kern="0" dirty="0">
                <a:solidFill>
                  <a:srgbClr val="002060"/>
                </a:solidFill>
              </a:rPr>
              <a:t>– размышление о своем внутреннем состоянии, самоанализ. (Ожегов С.И., Шведова Н.Ю. Толковый словарь русского языка)</a:t>
            </a:r>
            <a:endParaRPr lang="ru-RU" sz="2400" b="1" kern="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2060"/>
                </a:solidFill>
              </a:rPr>
              <a:t>Рефлексия</a:t>
            </a:r>
            <a:r>
              <a:rPr lang="ru-RU" sz="2400" kern="0" dirty="0">
                <a:solidFill>
                  <a:srgbClr val="002060"/>
                </a:solidFill>
              </a:rPr>
              <a:t> – размышление, полное сомнений, противоречий; анализ собственного психического состояния. (Современный словарь иностранных слов)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</a:rPr>
              <a:t>В современной педагогике</a:t>
            </a:r>
            <a:r>
              <a:rPr lang="ru-RU" kern="0" dirty="0">
                <a:solidFill>
                  <a:srgbClr val="002060"/>
                </a:solidFill>
              </a:rPr>
              <a:t> </a:t>
            </a:r>
            <a:r>
              <a:rPr lang="ru-RU" sz="2400" kern="0" dirty="0">
                <a:solidFill>
                  <a:srgbClr val="002060"/>
                </a:solidFill>
              </a:rPr>
              <a:t>под</a:t>
            </a:r>
            <a:r>
              <a:rPr lang="ru-RU" kern="0" dirty="0">
                <a:solidFill>
                  <a:srgbClr val="002060"/>
                </a:solidFill>
              </a:rPr>
              <a:t> </a:t>
            </a:r>
            <a:r>
              <a:rPr lang="ru-RU" sz="2400" b="1" kern="0" dirty="0">
                <a:solidFill>
                  <a:srgbClr val="002060"/>
                </a:solidFill>
              </a:rPr>
              <a:t>рефлексией</a:t>
            </a:r>
            <a:r>
              <a:rPr lang="ru-RU" sz="2400" kern="0" dirty="0">
                <a:solidFill>
                  <a:srgbClr val="002060"/>
                </a:solidFill>
              </a:rPr>
              <a:t> понимают самоанализ деятельности и ее результатов.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9388" y="3567113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solidFill>
                  <a:srgbClr val="002060"/>
                </a:solidFill>
              </a:rPr>
              <a:t>Рефлексия способствует развитию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solidFill>
                  <a:srgbClr val="002060"/>
                </a:solidFill>
              </a:rPr>
              <a:t> трёх важных качеств человека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4645025"/>
            <a:ext cx="77771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0488"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sz="4000" b="1" i="1" kern="0" dirty="0">
                <a:solidFill>
                  <a:srgbClr val="CC0000"/>
                </a:solidFill>
              </a:rPr>
              <a:t>Самостоятельность.</a:t>
            </a:r>
            <a:r>
              <a:rPr lang="ru-RU" sz="4000" kern="0" dirty="0">
                <a:solidFill>
                  <a:srgbClr val="CC0000"/>
                </a:solidFill>
              </a:rPr>
              <a:t> </a:t>
            </a:r>
          </a:p>
          <a:p>
            <a:pPr indent="90488"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sz="4000" b="1" i="1" kern="0" dirty="0">
                <a:solidFill>
                  <a:srgbClr val="CC0000"/>
                </a:solidFill>
              </a:rPr>
              <a:t>Предприимчивость</a:t>
            </a:r>
            <a:r>
              <a:rPr lang="ru-RU" sz="4000" i="1" kern="0" dirty="0">
                <a:solidFill>
                  <a:srgbClr val="CC0000"/>
                </a:solidFill>
              </a:rPr>
              <a:t>.</a:t>
            </a:r>
            <a:r>
              <a:rPr lang="ru-RU" sz="4000" kern="0" dirty="0">
                <a:solidFill>
                  <a:srgbClr val="CC0000"/>
                </a:solidFill>
              </a:rPr>
              <a:t> </a:t>
            </a:r>
          </a:p>
          <a:p>
            <a:pPr indent="90488"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sz="4000" b="1" i="1" kern="0" dirty="0">
                <a:solidFill>
                  <a:srgbClr val="CC0000"/>
                </a:solidFill>
              </a:rPr>
              <a:t>Конкурентоспособность</a:t>
            </a:r>
            <a:r>
              <a:rPr lang="ru-RU" b="1" i="1" kern="0" dirty="0">
                <a:solidFill>
                  <a:sysClr val="windowText" lastClr="000000"/>
                </a:solidFill>
              </a:rPr>
              <a:t>.</a:t>
            </a:r>
            <a:r>
              <a:rPr lang="ru-RU" b="1" kern="0" dirty="0">
                <a:solidFill>
                  <a:sysClr val="windowText" lastClr="000000"/>
                </a:solidFill>
              </a:rPr>
              <a:t>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777686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рефлексии.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23850" y="1538288"/>
            <a:ext cx="86756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</a:rPr>
              <a:t>  По содержанию: устная и письменная.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</a:rPr>
              <a:t>   </a:t>
            </a:r>
            <a:r>
              <a:rPr lang="ru-RU" sz="2400" kern="0" dirty="0">
                <a:solidFill>
                  <a:srgbClr val="002060"/>
                </a:solidFill>
              </a:rPr>
              <a:t>По форме деятельности: индивидуальная, групповая, коллективная.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</a:rPr>
              <a:t>  По способам проведения: анкетирование, опрос, рисунок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</a:rPr>
              <a:t>  По функциям: </a:t>
            </a:r>
            <a:r>
              <a:rPr lang="ru-RU" sz="2400" u="sng" kern="0" dirty="0">
                <a:solidFill>
                  <a:srgbClr val="002060"/>
                </a:solidFill>
              </a:rPr>
              <a:t>физическая</a:t>
            </a:r>
            <a:r>
              <a:rPr lang="ru-RU" sz="2400" kern="0" dirty="0">
                <a:solidFill>
                  <a:srgbClr val="002060"/>
                </a:solidFill>
              </a:rPr>
              <a:t> (успел - не успел, легко - тяжело), </a:t>
            </a:r>
            <a:r>
              <a:rPr lang="ru-RU" sz="2400" u="sng" kern="0" dirty="0">
                <a:solidFill>
                  <a:srgbClr val="002060"/>
                </a:solidFill>
              </a:rPr>
              <a:t>сенсорная</a:t>
            </a:r>
            <a:r>
              <a:rPr lang="ru-RU" sz="2400" kern="0" dirty="0">
                <a:solidFill>
                  <a:srgbClr val="002060"/>
                </a:solidFill>
              </a:rPr>
              <a:t> (интересно-скучно, комфортно-дискомфортно), </a:t>
            </a:r>
            <a:r>
              <a:rPr lang="ru-RU" sz="2400" u="sng" kern="0" dirty="0">
                <a:solidFill>
                  <a:srgbClr val="002060"/>
                </a:solidFill>
              </a:rPr>
              <a:t>интеллектуальная </a:t>
            </a:r>
            <a:r>
              <a:rPr lang="ru-RU" sz="2400" kern="0" dirty="0">
                <a:solidFill>
                  <a:srgbClr val="002060"/>
                </a:solidFill>
              </a:rPr>
              <a:t>(что понял -не понял, какие затруднения испытывал).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82089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настроения и эмоционального состояния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539750" y="1773238"/>
            <a:ext cx="295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CC0000"/>
                </a:solidFill>
              </a:rPr>
              <a:t>«смайлики»,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3348038" y="1773238"/>
            <a:ext cx="5053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CC0000"/>
                </a:solidFill>
              </a:rPr>
              <a:t>«геометрические фигуры»,</a:t>
            </a:r>
          </a:p>
        </p:txBody>
      </p:sp>
      <p:pic>
        <p:nvPicPr>
          <p:cNvPr id="8" name="Рисунок 7" descr="http://www.socobraz.ru/images/7/73/KNVSme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08275"/>
            <a:ext cx="40322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ocobraz.ru/images/e/ea/KNVReflex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2751138"/>
            <a:ext cx="40735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763284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деятельности.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17"/>
          <p:cNvGraphicFramePr>
            <a:graphicFrameLocks noGrp="1"/>
          </p:cNvGraphicFramePr>
          <p:nvPr/>
        </p:nvGraphicFramePr>
        <p:xfrm>
          <a:off x="395288" y="1514475"/>
          <a:ext cx="8353425" cy="3833813"/>
        </p:xfrm>
        <a:graphic>
          <a:graphicData uri="http://schemas.openxmlformats.org/drawingml/2006/table">
            <a:tbl>
              <a:tblPr/>
              <a:tblGrid>
                <a:gridCol w="4178300"/>
                <a:gridCol w="4175125"/>
              </a:tblGrid>
              <a:tr h="3833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1. На уроке я работал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2. Своей работой на уроке 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3. Урок для меня показался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4. За урок 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5. Мое настроение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6. Материал урока мне был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7. Домашнее задание мне кажется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активно / пассивно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доволен / не доволен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коротким / длинным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не устал / устал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стало лучше / стало хуже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понятен / не понятен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полезен / бесполезен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интересен / скучен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легким / трудным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интересным / неинтересным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4664"/>
            <a:ext cx="79208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содержания учебного  предмета.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4BACC6">
                  <a:lumMod val="20000"/>
                  <a:lumOff val="80000"/>
                </a:srgb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socobraz.ru/images/5/5a/KNVReflexi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33600"/>
            <a:ext cx="59070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88" y="928688"/>
            <a:ext cx="72739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Новая тема мне понятна___________________________________________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В самостоятельной работе у меня всё получилось_________________________________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 Я смог понять причину ошибки, которую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 допустил в самостоятельной работе (если были)________________________________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Я знаю, как определить чего я не знаю__________________________________________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Я понял, зачем мне предлагается выполнить пробное задание_______________________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Я достиг поставленной цели______________________________________________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Сегодня я учился самостоятельно учиться_______________________________________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2060"/>
                </a:solidFill>
              </a:rPr>
              <a:t>Я доволен своей работой на уроке________________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6"/>
          <p:cNvGraphicFramePr>
            <a:graphicFrameLocks noGrp="1"/>
          </p:cNvGraphicFramePr>
          <p:nvPr/>
        </p:nvGraphicFramePr>
        <p:xfrm>
          <a:off x="468313" y="476250"/>
          <a:ext cx="7993062" cy="5543550"/>
        </p:xfrm>
        <a:graphic>
          <a:graphicData uri="http://schemas.openxmlformats.org/drawingml/2006/table">
            <a:tbl>
              <a:tblPr/>
              <a:tblGrid>
                <a:gridCol w="5510213"/>
                <a:gridCol w="2482850"/>
              </a:tblGrid>
              <a:tr h="614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Высказывания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«+», «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перечисление затруднений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У меня сегодня всё получалось, я не допускал ошибок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Я допустил ошибки в первой самостоятельной работе (перечислить ошибки)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Я исправил допущенные ошибки в процессе работы над ними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Я без ошибок справился со второй самостоятельной работой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Во второй самостоятельной работе я допустил ошибки (перечислить их)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Я выполнил дополнительное задание (перечислить выполненные номера)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В дополнительном задании я допустил ошибки (перечислить их)</a:t>
                      </a:r>
                      <a:endParaRPr kumimoji="1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8) Мне необходимо поработать над…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84784"/>
            <a:ext cx="5724637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8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755650" y="333375"/>
            <a:ext cx="60483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познавательные – синий цвет, </a:t>
            </a:r>
            <a:r>
              <a:rPr lang="ru-RU" sz="3200" b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коммуникативные – зелёный,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b="1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регулятивные – жёлтый цвет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b="1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личностные – красный.</a:t>
            </a:r>
            <a:endParaRPr lang="ru-RU" sz="32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3315" name="Picture 9" descr="MC90028627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508500"/>
            <a:ext cx="18176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42875"/>
            <a:ext cx="8501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данного шаблона: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Борисоглебская СОШ№4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Воронежская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областьДолжность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учитель математики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высшая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сайта: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http://pedsovet.su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38113" y="1231900"/>
            <a:ext cx="8929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52513"/>
            <a:ext cx="6786563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данного шаблона использовались источники</a:t>
            </a:r>
            <a:r>
              <a:rPr lang="ru-RU" sz="14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Куб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dirty="0">
                <a:latin typeface="+mn-lt"/>
                <a:hlinkClick r:id="rId4"/>
              </a:rPr>
              <a:t> </a:t>
            </a:r>
            <a:endParaRPr lang="ru-RU" sz="1400" dirty="0">
              <a:latin typeface="+mn-lt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hlinkClick r:id="rId4"/>
              </a:rPr>
              <a:t>http://tvoydom.info/wp-content/uploads/2008/05/cube6-1square.jpg</a:t>
            </a:r>
            <a:r>
              <a:rPr lang="ru-RU" sz="14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Треугольники: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hlinkClick r:id="rId5"/>
              </a:rPr>
              <a:t>http://s57.radikal.ru/i158/0905/c4/75b4eecffafd.png</a:t>
            </a:r>
            <a:endParaRPr lang="ru-RU" sz="1400" dirty="0">
              <a:latin typeface="+mn-lt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Линейка, резинка, циркуль: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hlinkClick r:id="rId6"/>
              </a:rPr>
              <a:t>http://lenagold.ru/fon/clipart/k/kanc.html</a:t>
            </a: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Шар:</a:t>
            </a:r>
            <a:r>
              <a:rPr lang="en-US" sz="1400" dirty="0">
                <a:latin typeface="+mn-lt"/>
                <a:hlinkClick r:id="rId4"/>
              </a:rPr>
              <a:t> </a:t>
            </a:r>
            <a:endParaRPr lang="ru-RU" sz="1400" dirty="0">
              <a:latin typeface="+mn-lt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hlinkClick r:id="rId7"/>
              </a:rPr>
              <a:t>http://i073.radikal.ru/1103/0b/456e4580e3e5.jpg</a:t>
            </a:r>
            <a:endParaRPr lang="ru-RU" sz="1400" dirty="0">
              <a:latin typeface="+mn-lt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115888"/>
            <a:ext cx="8424862" cy="7480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-«Я и другие люди» </a:t>
            </a:r>
          </a:p>
          <a:p>
            <a:pPr indent="449263" algn="just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-исследования и совокупность операций по обработке,</a:t>
            </a:r>
          </a:p>
          <a:p>
            <a:pPr indent="449263" algn="just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систематизация, </a:t>
            </a:r>
          </a:p>
          <a:p>
            <a:pPr indent="449263" algn="just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обобщение и использование полученной информации. 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-учимся добывать информацию из схем, иллюстраций, текстов;</a:t>
            </a:r>
            <a:endParaRPr lang="ru-RU" sz="1600" b="1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indent="449263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«Я и природа»,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-учимся слушать и понимать других;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-учимся строить речевое высказывание;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-«Я и познание»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учимся оформлять свои мысли в устной форме;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учимся работать в паре.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-«Я и общество»,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учимся делать предположение;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-учимся оценивать свои действия;</a:t>
            </a:r>
          </a:p>
          <a:p>
            <a:pPr indent="449263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делать схемы;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учимся прогнозировать предстоящую работу (составлять план);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-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осуществлять познавательную и личностную рефлексию.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-«Я и Я»,</a:t>
            </a: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endParaRPr lang="ru-RU" sz="1600" b="1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  <a:spcAft>
                <a:spcPts val="1000"/>
              </a:spcAft>
            </a:pP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832475" y="115888"/>
            <a:ext cx="33115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познавательные – синий цвет, </a:t>
            </a:r>
            <a:r>
              <a:rPr lang="ru-RU" sz="1600" b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коммуникативные – зелёный, </a:t>
            </a:r>
            <a:r>
              <a:rPr lang="ru-RU" sz="1600" b="1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регулятивные – жёлтый цвет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личностные – красный.</a:t>
            </a:r>
            <a:endParaRPr lang="ru-RU" sz="16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313" y="100013"/>
            <a:ext cx="6605587" cy="71088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-«Я и другие люди» </a:t>
            </a:r>
          </a:p>
          <a:p>
            <a:pPr indent="449263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учимся делать предположение;</a:t>
            </a: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 и совокупность операций по обработке,</a:t>
            </a:r>
          </a:p>
          <a:p>
            <a:pPr indent="449263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и природа»,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-учимся слушать и понимать других;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FFC000"/>
                </a:solidFill>
                <a:latin typeface="Times New Roman" pitchFamily="18" charset="0"/>
                <a:cs typeface="Calibri" pitchFamily="34" charset="0"/>
              </a:rPr>
              <a:t>- </a:t>
            </a:r>
            <a:r>
              <a:rPr lang="ru-RU" sz="1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учимся осуществлять познавательную и личностную рефлексию</a:t>
            </a:r>
            <a:endParaRPr lang="ru-RU" sz="1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-учимся добывать информацию из схем, иллюстраций, текстов;</a:t>
            </a:r>
            <a:endParaRPr lang="ru-RU" sz="1600" b="1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-учимся строить речевое высказывание;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1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учимся прогнозировать предстоящую работу (составлять план);</a:t>
            </a:r>
            <a:endParaRPr lang="ru-RU" sz="16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-«Я и познание»</a:t>
            </a:r>
          </a:p>
          <a:p>
            <a:pPr indent="449263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учимся оформлять свои мысли в устной форме;</a:t>
            </a:r>
          </a:p>
          <a:p>
            <a:pPr indent="449263" algn="just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систематизация, </a:t>
            </a:r>
            <a:endParaRPr lang="ru-RU" sz="1600" b="1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учимся работать в паре.</a:t>
            </a: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-«Я и общество»,</a:t>
            </a:r>
            <a:endParaRPr lang="ru-RU" sz="16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обобщение и использование полученной информации. </a:t>
            </a:r>
            <a:endParaRPr lang="ru-RU" sz="1600" b="1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-учимся оценивать свои действия;</a:t>
            </a:r>
          </a:p>
          <a:p>
            <a:pPr indent="449263">
              <a:lnSpc>
                <a:spcPct val="150000"/>
              </a:lnSpc>
              <a:buFontTx/>
              <a:buChar char="-"/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учимся делать схемы;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-«Я и Я»,</a:t>
            </a:r>
          </a:p>
          <a:p>
            <a:pPr indent="449263">
              <a:lnSpc>
                <a:spcPct val="150000"/>
              </a:lnSpc>
            </a:pPr>
            <a:endParaRPr lang="ru-RU" sz="16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832475" y="115888"/>
            <a:ext cx="33115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познавательные – синий цвет, </a:t>
            </a:r>
            <a:r>
              <a:rPr lang="ru-RU" sz="1600" b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коммуникативные – зелёный, </a:t>
            </a:r>
            <a:r>
              <a:rPr lang="ru-RU" sz="1600" b="1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регулятивные – жёлтый цвет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личностные – красный.</a:t>
            </a:r>
            <a:endParaRPr lang="ru-RU" sz="16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539750" y="44450"/>
            <a:ext cx="631825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Личностные УУД:</a:t>
            </a:r>
            <a:endParaRPr lang="ru-RU" sz="1600" b="1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«Я и природа»,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«Я и другие люди»,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«Я и общество»,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«Я и познание»,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«Я и Я», </a:t>
            </a:r>
            <a:endParaRPr lang="ru-RU" sz="160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i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         Отсюда следует вывод: главным является не предмет, которому мы учим, а личность, которую мы формируем. Не предмет формирует личность, а учитель своей деятельностью, связанной с изучением предмета.</a:t>
            </a:r>
            <a:endParaRPr lang="ru-RU" sz="1600" b="1" i="1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260350"/>
            <a:ext cx="7416800" cy="5114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Познавательные УУД:   </a:t>
            </a:r>
          </a:p>
          <a:p>
            <a:pPr indent="449263" algn="just">
              <a:lnSpc>
                <a:spcPct val="150000"/>
              </a:lnSpc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 и совокупность операций по обработке, 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-систематизация, 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-обобщение и использование полученной информации. </a:t>
            </a:r>
          </a:p>
          <a:p>
            <a:pPr indent="449263">
              <a:lnSpc>
                <a:spcPct val="150000"/>
              </a:lnSpc>
            </a:pPr>
            <a:r>
              <a:rPr lang="ru-RU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-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учимся добывать информацию из схем, иллюстраций, текстов;</a:t>
            </a:r>
            <a:endParaRPr lang="ru-RU" sz="140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indent="449263">
              <a:lnSpc>
                <a:spcPct val="150000"/>
              </a:lnSpc>
            </a:pPr>
            <a:r>
              <a:rPr lang="ru-RU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-</a:t>
            </a: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учимся делать схемы.</a:t>
            </a:r>
          </a:p>
          <a:p>
            <a:pPr indent="449263">
              <a:lnSpc>
                <a:spcPct val="150000"/>
              </a:lnSpc>
            </a:pPr>
            <a:endParaRPr lang="ru-RU" sz="140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  <a:spcAft>
                <a:spcPts val="1000"/>
              </a:spcAft>
            </a:pPr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Отсюда следует, что знает не тот, кто пересказывает, а тот, кто использует знания на практике. Найти нужно  способ научить ребенка применять свои знания. </a:t>
            </a:r>
            <a:endParaRPr lang="ru-RU" sz="1600" b="1" i="1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333375"/>
            <a:ext cx="6480175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Коммуникативные УУД: </a:t>
            </a:r>
            <a:endParaRPr lang="ru-RU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-учимся слушать и понимать других;</a:t>
            </a:r>
            <a:endParaRPr lang="ru-RU" sz="160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indent="449263">
              <a:lnSpc>
                <a:spcPct val="150000"/>
              </a:lnSpc>
            </a:pPr>
            <a:r>
              <a:rPr lang="ru-RU">
                <a:solidFill>
                  <a:srgbClr val="00B050"/>
                </a:solidFill>
                <a:latin typeface="Times New Roman" pitchFamily="18" charset="0"/>
                <a:cs typeface="Calibri" pitchFamily="34" charset="0"/>
              </a:rPr>
              <a:t> -</a:t>
            </a:r>
            <a:r>
              <a:rPr lang="ru-R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учимся строить речевое высказывание;</a:t>
            </a:r>
            <a:endParaRPr lang="ru-RU" sz="160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-учимся оформлять свои мысли в устной форме;</a:t>
            </a:r>
            <a:endParaRPr lang="ru-RU" sz="160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-учимся работать в паре.</a:t>
            </a:r>
          </a:p>
          <a:p>
            <a:pPr indent="449263">
              <a:lnSpc>
                <a:spcPct val="150000"/>
              </a:lnSpc>
            </a:pPr>
            <a:endParaRPr lang="ru-RU" sz="160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indent="449263">
              <a:lnSpc>
                <a:spcPct val="150000"/>
              </a:lnSpc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Отсюда следует сделать вывод: не бойтесь «не стандартных уроков», попробуйте различные виды игр, дискуссий и групповой работы для освоения материала. </a:t>
            </a:r>
            <a:endParaRPr lang="ru-RU" sz="1600" b="1" i="1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7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188913"/>
            <a:ext cx="7561263" cy="46624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Регулятивные УУД: </a:t>
            </a:r>
            <a:endParaRPr lang="ru-RU" sz="1600" b="1">
              <a:solidFill>
                <a:srgbClr val="FFC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1) учимся делать предположение;</a:t>
            </a:r>
            <a:endParaRPr lang="ru-RU" sz="1600">
              <a:solidFill>
                <a:srgbClr val="FFC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2) учимся оценивать свои действия;</a:t>
            </a:r>
            <a:endParaRPr lang="ru-RU" sz="1600">
              <a:solidFill>
                <a:srgbClr val="FFC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3) учимся прогнозировать предстоящую работу (составлять план);</a:t>
            </a:r>
            <a:endParaRPr lang="ru-RU" sz="1600">
              <a:solidFill>
                <a:srgbClr val="FFC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4) учимся осуществлять познавательную и личностную рефлексию.</a:t>
            </a:r>
            <a:endParaRPr lang="ru-RU" sz="1600">
              <a:solidFill>
                <a:srgbClr val="FFC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ru-RU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(цель, мотив, прогноз, средства, контроль, оценка). </a:t>
            </a:r>
          </a:p>
          <a:p>
            <a:pPr>
              <a:lnSpc>
                <a:spcPct val="150000"/>
              </a:lnSpc>
            </a:pPr>
            <a:endParaRPr lang="ru-RU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 есть, мы должны  научить ученика контролировать, выполнять свои действия по заданному образцу и правилу, адекватно оценивать выполненную им работу, исправлять ошибки.</a:t>
            </a:r>
            <a:endParaRPr lang="ru-RU" sz="1600" b="1" i="1">
              <a:solidFill>
                <a:srgbClr val="FFC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2198</Words>
  <Application>Microsoft Office PowerPoint</Application>
  <PresentationFormat>Экран (4:3)</PresentationFormat>
  <Paragraphs>300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30</vt:i4>
      </vt:variant>
    </vt:vector>
  </HeadingPairs>
  <TitlesOfParts>
    <vt:vector size="44" baseType="lpstr">
      <vt:lpstr>Arial</vt:lpstr>
      <vt:lpstr>Calibri</vt:lpstr>
      <vt:lpstr>Times New Roman</vt:lpstr>
      <vt:lpstr>Symbol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46</cp:revision>
  <dcterms:modified xsi:type="dcterms:W3CDTF">2018-02-24T13:46:44Z</dcterms:modified>
</cp:coreProperties>
</file>