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5" r:id="rId6"/>
    <p:sldId id="267" r:id="rId7"/>
    <p:sldId id="258" r:id="rId8"/>
    <p:sldId id="264" r:id="rId9"/>
    <p:sldId id="261" r:id="rId10"/>
    <p:sldId id="260" r:id="rId11"/>
    <p:sldId id="263" r:id="rId12"/>
    <p:sldId id="262" r:id="rId13"/>
    <p:sldId id="266" r:id="rId14"/>
    <p:sldId id="268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FF"/>
    <a:srgbClr val="FF66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AA3A-A1D5-4EDE-8C4D-31B79232C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E50A-2A91-4743-A295-208DDEE4E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277A-0BB5-4E21-B47D-34A862C89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C5D1-06EC-4670-878B-9A724E3B9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3D72-CF51-44F4-BF04-08DDAF54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6811-FBCB-4280-BCCC-7490590C2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00AF-6B1C-4C78-87DB-09869C64D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1FC2A-73A9-4D90-91A7-2C1A483D8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1A7A-2E74-45E6-A1DD-77F4A752E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A0545-8956-4789-978A-D2476E04C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1DEE6-5602-4462-840B-A70FE6A2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D739-5883-4C79-92AA-6D95D5FB8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4EF2-6E43-4163-A23E-93FBDF45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5632-3038-4A46-83C8-268253ED2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49491F-4C9D-4A83-AE76-07364F2F1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древ к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-4059238"/>
            <a:ext cx="7561262" cy="142875"/>
          </a:xfrm>
        </p:spPr>
        <p:txBody>
          <a:bodyPr/>
          <a:lstStyle/>
          <a:p>
            <a:pPr eaLnBrk="1" hangingPunct="1">
              <a:defRPr/>
            </a:pPr>
            <a:endParaRPr lang="ru-RU" sz="4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6588125" y="5949950"/>
            <a:ext cx="25558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автор Булдина Л.В.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-410566">
            <a:off x="1227138" y="1982788"/>
            <a:ext cx="6892925" cy="24971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60000" scaled="1"/>
                </a:gradFill>
                <a:latin typeface="Impact"/>
              </a:rPr>
              <a:t>В мире геометрии.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5292725" y="274638"/>
            <a:ext cx="3455988" cy="4378325"/>
          </a:xfrm>
        </p:spPr>
        <p:txBody>
          <a:bodyPr/>
          <a:lstStyle/>
          <a:p>
            <a:pPr eaLnBrk="1" hangingPunct="1"/>
            <a:r>
              <a:rPr lang="ru-RU" i="1" smtClean="0"/>
              <a:t>Пифагор.</a:t>
            </a:r>
            <a:r>
              <a:rPr lang="ru-RU" sz="3600" i="1" smtClean="0"/>
              <a:t> </a:t>
            </a:r>
            <a:br>
              <a:rPr lang="ru-RU" sz="3600" i="1" smtClean="0"/>
            </a:br>
            <a:r>
              <a:rPr lang="ru-RU" sz="3600" i="1" smtClean="0"/>
              <a:t/>
            </a:r>
            <a:br>
              <a:rPr lang="ru-RU" sz="3600" i="1" smtClean="0"/>
            </a:br>
            <a:r>
              <a:rPr lang="ru-RU" sz="3600" i="1" smtClean="0"/>
              <a:t>Фрагмент фрески Рафаэля «Афинская школа».</a:t>
            </a:r>
          </a:p>
        </p:txBody>
      </p:sp>
      <p:pic>
        <p:nvPicPr>
          <p:cNvPr id="11267" name="Picture 4" descr="безымянный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5140325" cy="633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625" y="274638"/>
            <a:ext cx="3167063" cy="4594225"/>
          </a:xfrm>
        </p:spPr>
        <p:txBody>
          <a:bodyPr/>
          <a:lstStyle/>
          <a:p>
            <a:pPr eaLnBrk="1" hangingPunct="1"/>
            <a:r>
              <a:rPr lang="ru-RU" sz="3600" i="1" smtClean="0"/>
              <a:t>Первая страница «Начал» Евклида. Издание 1482г.</a:t>
            </a:r>
          </a:p>
        </p:txBody>
      </p:sp>
      <p:pic>
        <p:nvPicPr>
          <p:cNvPr id="12291" name="Picture 4" descr="docu000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87350"/>
            <a:ext cx="5807075" cy="763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443663" y="274638"/>
            <a:ext cx="2243137" cy="5962650"/>
          </a:xfrm>
        </p:spPr>
        <p:txBody>
          <a:bodyPr/>
          <a:lstStyle/>
          <a:p>
            <a:pPr eaLnBrk="1" hangingPunct="1"/>
            <a:r>
              <a:rPr lang="ru-RU" sz="3600" i="1" smtClean="0"/>
              <a:t>Одна из страниц «Начал» Евклида. Издание 1482г.</a:t>
            </a:r>
          </a:p>
        </p:txBody>
      </p:sp>
      <p:pic>
        <p:nvPicPr>
          <p:cNvPr id="13315" name="Picture 4" descr="безымянный4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>
          <a:xfrm rot="204678">
            <a:off x="0" y="0"/>
            <a:ext cx="6427788" cy="659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713" y="908050"/>
            <a:ext cx="7150100" cy="1143000"/>
          </a:xfrm>
        </p:spPr>
        <p:txBody>
          <a:bodyPr/>
          <a:lstStyle/>
          <a:p>
            <a:pPr eaLnBrk="1" hangingPunct="1"/>
            <a:r>
              <a:rPr lang="ru-RU" sz="4000" i="1" smtClean="0"/>
              <a:t>Точка (</a:t>
            </a:r>
            <a:r>
              <a:rPr lang="en-US" sz="4000" i="1" smtClean="0"/>
              <a:t>punctum</a:t>
            </a:r>
            <a:r>
              <a:rPr lang="ru-RU" sz="4000" i="1" smtClean="0"/>
              <a:t>)</a:t>
            </a:r>
            <a:r>
              <a:rPr lang="en-US" sz="4000" i="1" smtClean="0"/>
              <a:t> </a:t>
            </a:r>
            <a:r>
              <a:rPr lang="ru-RU" sz="4000" i="1" smtClean="0"/>
              <a:t>– результат мгновенного касания</a:t>
            </a:r>
          </a:p>
        </p:txBody>
      </p:sp>
      <p:pic>
        <p:nvPicPr>
          <p:cNvPr id="14339" name="Picture 8" descr="точка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908050"/>
            <a:ext cx="304800" cy="304800"/>
          </a:xfrm>
          <a:noFill/>
        </p:spPr>
      </p:pic>
      <p:pic>
        <p:nvPicPr>
          <p:cNvPr id="22538" name="Picture 10" descr="кар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3573463"/>
            <a:ext cx="1871662" cy="2565400"/>
          </a:xfrm>
          <a:noFill/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755650" y="2708275"/>
            <a:ext cx="6840538" cy="1008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572000" y="4292600"/>
            <a:ext cx="43418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i="1">
                <a:solidFill>
                  <a:schemeClr val="tx2"/>
                </a:solidFill>
              </a:rPr>
              <a:t>Линия (</a:t>
            </a:r>
            <a:r>
              <a:rPr lang="en-US" sz="4000" i="1">
                <a:solidFill>
                  <a:schemeClr val="tx2"/>
                </a:solidFill>
              </a:rPr>
              <a:t>line</a:t>
            </a:r>
            <a:r>
              <a:rPr lang="ru-RU" sz="4000" i="1">
                <a:solidFill>
                  <a:schemeClr val="tx2"/>
                </a:solidFill>
              </a:rPr>
              <a:t>) – льняная 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40" grpId="0" animBg="1"/>
      <p:bldP spid="22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850900"/>
          </a:xfrm>
        </p:spPr>
        <p:txBody>
          <a:bodyPr/>
          <a:lstStyle/>
          <a:p>
            <a:pPr eaLnBrk="1" hangingPunct="1"/>
            <a:r>
              <a:rPr lang="ru-RU" smtClean="0"/>
              <a:t>Опишите рисунок</a:t>
            </a:r>
          </a:p>
        </p:txBody>
      </p:sp>
      <p:pic>
        <p:nvPicPr>
          <p:cNvPr id="15363" name="Picture 5" descr="vopr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571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12875"/>
            <a:ext cx="7921625" cy="5022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Вставь пропущенное слово: «Через любые две точки можно провести ... ; и при том только одну».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Математический знак 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Название книги, в которой впервые был систематизирован геометрический материал.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Геометрическая фигура на плоскости.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Геометрическая фигура в пространстве.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Раздел геометрии.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Математический знак   ∩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Первоначальное понятие в геометрии.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Часть прямой, ограниченная двумя точками.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Древнегреческий математик.</a:t>
            </a:r>
          </a:p>
          <a:p>
            <a:pPr marL="609600" indent="-609600" eaLnBrk="1" hangingPunct="1"/>
            <a:r>
              <a:rPr lang="ru-RU" sz="2400" smtClean="0">
                <a:solidFill>
                  <a:schemeClr val="tx2"/>
                </a:solidFill>
              </a:rPr>
              <a:t>Геометрическая фигура на плоскости.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41438"/>
            <a:ext cx="288925" cy="274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68413"/>
            <a:ext cx="8748713" cy="3455987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chemeClr val="hlink"/>
                </a:solidFill>
              </a:rPr>
              <a:t>Планиметрия</a:t>
            </a:r>
            <a:r>
              <a:rPr lang="ru-RU" sz="6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1619250" y="1700213"/>
            <a:ext cx="5761038" cy="3673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Дом.задание: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стр 3-6, № 1 . 2 на стр.7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1.Что означает слово геометрия 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2.Когда, как и с какой целью зародилась наука геометрия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3.Кого можно считать основоположниками геометрии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  <a:r>
              <a:rPr lang="ru-RU" sz="2000" smtClean="0">
                <a:solidFill>
                  <a:srgbClr val="0000CC"/>
                </a:solidFill>
              </a:rPr>
              <a:t> Как называлось первое дошедшее до нас научное изложение геометрии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4.Какие можно выделить этапы развития геометрии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5.Что изучает геометрия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6.Как можно объяснить, что такое точка, прямая, отрезок</a:t>
            </a:r>
            <a:r>
              <a:rPr lang="en-US" sz="2000" smtClean="0">
                <a:solidFill>
                  <a:srgbClr val="0000CC"/>
                </a:solidFill>
              </a:rPr>
              <a:t>?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   </a:t>
            </a:r>
            <a:r>
              <a:rPr lang="ru-RU" sz="24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МАТЕМАТИКА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АРИФМЕТИКА                   АЛГЕБРА                     ГЕОМЕТРИЯ      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(число)              (аналитическое искусство,       (фигуры, их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решение задач с помощью       формы и размеры)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уравнений)                                 </a:t>
            </a:r>
            <a:endParaRPr lang="ru-RU" sz="2000" smtClean="0">
              <a:solidFill>
                <a:srgbClr val="0000CC"/>
              </a:solidFill>
            </a:endParaRPr>
          </a:p>
        </p:txBody>
      </p:sp>
      <p:sp>
        <p:nvSpPr>
          <p:cNvPr id="4099" name="Line 7"/>
          <p:cNvSpPr>
            <a:spLocks noChangeShapeType="1"/>
          </p:cNvSpPr>
          <p:nvPr/>
        </p:nvSpPr>
        <p:spPr bwMode="auto">
          <a:xfrm>
            <a:off x="3995738" y="364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19700" y="357346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2195513" y="3644900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611188" y="2420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Планиметрия       Стереометрия</a:t>
            </a:r>
            <a:r>
              <a:rPr lang="ru-RU" smtClean="0"/>
              <a:t> </a:t>
            </a:r>
          </a:p>
        </p:txBody>
      </p:sp>
      <p:sp>
        <p:nvSpPr>
          <p:cNvPr id="5123" name="Line 20"/>
          <p:cNvSpPr>
            <a:spLocks noChangeShapeType="1"/>
          </p:cNvSpPr>
          <p:nvPr/>
        </p:nvSpPr>
        <p:spPr bwMode="auto">
          <a:xfrm>
            <a:off x="5148263" y="1341438"/>
            <a:ext cx="15113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21"/>
          <p:cNvSpPr>
            <a:spLocks noChangeShapeType="1"/>
          </p:cNvSpPr>
          <p:nvPr/>
        </p:nvSpPr>
        <p:spPr bwMode="auto">
          <a:xfrm flipH="1">
            <a:off x="2339975" y="1341438"/>
            <a:ext cx="1512888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25" name="Picture 22" descr="AG00135_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3789363"/>
            <a:ext cx="3024188" cy="1052512"/>
          </a:xfrm>
          <a:noFill/>
        </p:spPr>
      </p:pic>
      <p:sp>
        <p:nvSpPr>
          <p:cNvPr id="5126" name="AutoShape 24"/>
          <p:cNvSpPr>
            <a:spLocks noChangeArrowheads="1"/>
          </p:cNvSpPr>
          <p:nvPr/>
        </p:nvSpPr>
        <p:spPr bwMode="auto">
          <a:xfrm>
            <a:off x="2484438" y="3789363"/>
            <a:ext cx="1439862" cy="1657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26"/>
          <p:cNvSpPr>
            <a:spLocks noChangeArrowheads="1"/>
          </p:cNvSpPr>
          <p:nvPr/>
        </p:nvSpPr>
        <p:spPr bwMode="auto">
          <a:xfrm>
            <a:off x="1403350" y="3789363"/>
            <a:ext cx="935038" cy="10810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27"/>
          <p:cNvSpPr>
            <a:spLocks noGrp="1" noChangeArrowheads="1"/>
          </p:cNvSpPr>
          <p:nvPr>
            <p:ph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688012" cy="1463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Г е о м е т р и 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3708400" y="549275"/>
            <a:ext cx="5111750" cy="1143000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0000FF"/>
                </a:solidFill>
              </a:rPr>
              <a:t>Еще в древности, люди сами того не зная  уже занимались геометрией</a:t>
            </a:r>
          </a:p>
        </p:txBody>
      </p:sp>
      <p:pic>
        <p:nvPicPr>
          <p:cNvPr id="1029" name="Picture 4" descr="безымянный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 rot="21448483">
            <a:off x="358775" y="231775"/>
            <a:ext cx="2916238" cy="6284913"/>
          </a:xfrm>
          <a:noFill/>
        </p:spPr>
      </p:pic>
      <p:graphicFrame>
        <p:nvGraphicFramePr>
          <p:cNvPr id="1026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419475" y="1700213"/>
          <a:ext cx="3313113" cy="2413000"/>
        </p:xfrm>
        <a:graphic>
          <a:graphicData uri="http://schemas.openxmlformats.org/presentationml/2006/ole">
            <p:oleObj spid="_x0000_s1026" name="Точечный рисунок" r:id="rId4" imgW="4029637" imgH="2933333" progId="Paint.Picture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5940425" y="4076700"/>
          <a:ext cx="2779713" cy="2454275"/>
        </p:xfrm>
        <a:graphic>
          <a:graphicData uri="http://schemas.openxmlformats.org/presentationml/2006/ole">
            <p:oleObj spid="_x0000_s1027" name="Фотография Photo Editor" r:id="rId5" imgW="1542857" imgH="1362265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0" y="274638"/>
            <a:ext cx="4572000" cy="1785937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993366"/>
                </a:solidFill>
              </a:rPr>
              <a:t>Люди украшали себя, свою одежду, свое жилище разнообразными геометрическими рисунками.</a:t>
            </a:r>
          </a:p>
        </p:txBody>
      </p:sp>
      <p:pic>
        <p:nvPicPr>
          <p:cNvPr id="19460" name="Picture 4" descr="13 (5)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3789363"/>
            <a:ext cx="2736850" cy="2001837"/>
          </a:xfrm>
          <a:noFill/>
        </p:spPr>
      </p:pic>
      <p:pic>
        <p:nvPicPr>
          <p:cNvPr id="19463" name="Picture 7" descr="70809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573463"/>
            <a:ext cx="4537075" cy="3024187"/>
          </a:xfrm>
          <a:noFill/>
        </p:spPr>
      </p:pic>
      <p:pic>
        <p:nvPicPr>
          <p:cNvPr id="19469" name="Picture 13" descr="Орнамент-1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732588" y="2060575"/>
            <a:ext cx="1685925" cy="1682750"/>
          </a:xfrm>
          <a:noFill/>
        </p:spPr>
      </p:pic>
      <p:pic>
        <p:nvPicPr>
          <p:cNvPr id="19473" name="Picture 17" descr="caf1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260350"/>
            <a:ext cx="4176713" cy="3133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59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0"/>
            <a:ext cx="9144000" cy="6859588"/>
          </a:xfrm>
          <a:noFill/>
        </p:spPr>
      </p:pic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4292600"/>
            <a:ext cx="8207375" cy="1368425"/>
          </a:xfrm>
        </p:spPr>
        <p:txBody>
          <a:bodyPr/>
          <a:lstStyle/>
          <a:p>
            <a:pPr algn="r" eaLnBrk="1" hangingPunct="1"/>
            <a:r>
              <a:rPr lang="ru-RU" sz="4000" smtClean="0"/>
              <a:t>«</a:t>
            </a:r>
            <a:r>
              <a:rPr lang="ru-RU" sz="4000" i="1" smtClean="0"/>
              <a:t>Все боится времени, но само время боится пирамид».</a:t>
            </a:r>
          </a:p>
        </p:txBody>
      </p:sp>
      <p:pic>
        <p:nvPicPr>
          <p:cNvPr id="7172" name="Picture 7" descr="int1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9350" y="260350"/>
            <a:ext cx="2914650" cy="21859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12" descr="BL00008_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333375"/>
            <a:ext cx="1911350" cy="2232025"/>
          </a:xfrm>
          <a:noFill/>
        </p:spPr>
      </p:pic>
      <p:pic>
        <p:nvPicPr>
          <p:cNvPr id="8196" name="Picture 15" descr="Ист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3284538"/>
            <a:ext cx="4321175" cy="3271837"/>
          </a:xfrm>
          <a:noFill/>
        </p:spPr>
      </p:pic>
      <p:pic>
        <p:nvPicPr>
          <p:cNvPr id="8197" name="Picture 4" descr="Копия His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8891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" descr="708073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391025" y="3213100"/>
            <a:ext cx="4752975" cy="316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6107112"/>
          </a:xfrm>
        </p:spPr>
        <p:txBody>
          <a:bodyPr/>
          <a:lstStyle/>
          <a:p>
            <a:pPr eaLnBrk="1" hangingPunct="1"/>
            <a:r>
              <a:rPr lang="ru-RU" sz="3200" i="1" smtClean="0"/>
              <a:t>Почти все великие ученые древности и средних веков были выдающимися геометрами. </a:t>
            </a:r>
            <a:br>
              <a:rPr lang="ru-RU" sz="3200" i="1" smtClean="0"/>
            </a:br>
            <a:r>
              <a:rPr lang="ru-RU" sz="3200" i="1" smtClean="0"/>
              <a:t>Девиз академии Платона был:</a:t>
            </a:r>
            <a:br>
              <a:rPr lang="ru-RU" sz="3200" i="1" smtClean="0"/>
            </a:br>
            <a:r>
              <a:rPr lang="ru-RU" sz="3200" i="1" smtClean="0"/>
              <a:t>"Не знающие геометрии не допускаются!"</a:t>
            </a:r>
          </a:p>
        </p:txBody>
      </p:sp>
      <p:pic>
        <p:nvPicPr>
          <p:cNvPr id="16388" name="Picture 4" descr="docu0007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>
          <a:xfrm>
            <a:off x="468313" y="260350"/>
            <a:ext cx="4262437" cy="659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859338" y="274638"/>
            <a:ext cx="4284662" cy="6107112"/>
          </a:xfrm>
        </p:spPr>
        <p:txBody>
          <a:bodyPr/>
          <a:lstStyle/>
          <a:p>
            <a:pPr eaLnBrk="1" hangingPunct="1"/>
            <a:r>
              <a:rPr lang="ru-RU" sz="3200" i="1" smtClean="0"/>
              <a:t>Вавилонская глиняная табличка, содержащая геометрические задачи. Начало </a:t>
            </a:r>
            <a:r>
              <a:rPr lang="en-US" sz="3200" i="1" smtClean="0"/>
              <a:t>II </a:t>
            </a:r>
            <a:r>
              <a:rPr lang="ru-RU" sz="3200" i="1" smtClean="0"/>
              <a:t>тысячелетия до н.э. Квадрат поделен на различные фигуры, площадь которых ученик должен вычислить.</a:t>
            </a:r>
          </a:p>
        </p:txBody>
      </p:sp>
      <p:pic>
        <p:nvPicPr>
          <p:cNvPr id="10243" name="Picture 4" descr="Безымянный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45910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448</TotalTime>
  <Words>298</Words>
  <Application>Microsoft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Точечный рисунок</vt:lpstr>
      <vt:lpstr>Фотография Microsoft Photo Editor 3.0</vt:lpstr>
      <vt:lpstr>Слайд 1</vt:lpstr>
      <vt:lpstr>Слайд 2</vt:lpstr>
      <vt:lpstr>Планиметрия       Стереометрия </vt:lpstr>
      <vt:lpstr>Еще в древности, люди сами того не зная  уже занимались геометрией</vt:lpstr>
      <vt:lpstr>Люди украшали себя, свою одежду, свое жилище разнообразными геометрическими рисунками.</vt:lpstr>
      <vt:lpstr>«Все боится времени, но само время боится пирамид».</vt:lpstr>
      <vt:lpstr>Слайд 7</vt:lpstr>
      <vt:lpstr>Почти все великие ученые древности и средних веков были выдающимися геометрами.  Девиз академии Платона был: "Не знающие геометрии не допускаются!"</vt:lpstr>
      <vt:lpstr>Вавилонская глиняная табличка, содержащая геометрические задачи. Начало II тысячелетия до н.э. Квадрат поделен на различные фигуры, площадь которых ученик должен вычислить.</vt:lpstr>
      <vt:lpstr>Пифагор.   Фрагмент фрески Рафаэля «Афинская школа».</vt:lpstr>
      <vt:lpstr>Первая страница «Начал» Евклида. Издание 1482г.</vt:lpstr>
      <vt:lpstr>Одна из страниц «Начал» Евклида. Издание 1482г.</vt:lpstr>
      <vt:lpstr>Точка (punctum) – результат мгновенного касания</vt:lpstr>
      <vt:lpstr>Опишите рисунок</vt:lpstr>
      <vt:lpstr>Слайд 15</vt:lpstr>
      <vt:lpstr>Планиметрия </vt:lpstr>
      <vt:lpstr>Слайд 17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12</cp:revision>
  <dcterms:created xsi:type="dcterms:W3CDTF">2005-11-09T08:02:31Z</dcterms:created>
  <dcterms:modified xsi:type="dcterms:W3CDTF">2018-02-24T09:51:05Z</dcterms:modified>
</cp:coreProperties>
</file>