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9" r:id="rId2"/>
  </p:sldMasterIdLst>
  <p:sldIdLst>
    <p:sldId id="261" r:id="rId3"/>
    <p:sldId id="256" r:id="rId4"/>
    <p:sldId id="258" r:id="rId5"/>
    <p:sldId id="271" r:id="rId6"/>
    <p:sldId id="262" r:id="rId7"/>
    <p:sldId id="273" r:id="rId8"/>
    <p:sldId id="282" r:id="rId9"/>
    <p:sldId id="283" r:id="rId10"/>
    <p:sldId id="275" r:id="rId11"/>
    <p:sldId id="284" r:id="rId12"/>
    <p:sldId id="285" r:id="rId13"/>
    <p:sldId id="270" r:id="rId14"/>
    <p:sldId id="269" r:id="rId15"/>
    <p:sldId id="286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A50021"/>
    <a:srgbClr val="CC00FF"/>
    <a:srgbClr val="FFFF00"/>
    <a:srgbClr val="FF0000"/>
    <a:srgbClr val="C7D6E7"/>
    <a:srgbClr val="7E4E58"/>
    <a:srgbClr val="000000"/>
    <a:srgbClr val="0F67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9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3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2699-75BB-4C1B-98A1-D2639E756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FF71-88D9-44F6-8C02-75B08549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6FAA-52E1-457D-80CA-94051BCF5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E0F5F-583E-4495-9CE3-F7A40F963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20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5DF3-3B2E-4702-A928-33E5E4981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3281-969B-495B-B923-4890CCA23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9AB8-B8E8-4287-9461-2D6D0F038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48D1-9737-48DC-8E14-5FF2C8A61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EF19-11F4-4336-9C2E-80F1F398B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4CCD-4D8F-4309-A5B4-A2821A676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FC25B-1E1C-4E44-BCD0-44ED9A96F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C9DA-D15F-4649-8958-329EF156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B208-DBCF-402E-A754-AEB5E3FDC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8D70-F1EE-42D3-8C00-3AEC0CC0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1820-366B-4541-B984-5732ACF9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9146-5453-4D94-83FD-BE7E05D8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9D49-0597-48C9-9689-CA59B28CD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4A4C-7C98-4C83-BCE6-1271DE662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694C-1ECC-41B7-BC6B-9162226A4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DDF57-66B0-4E96-BB9F-B0519A508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5CE4F-57A3-44E6-AC1D-517E0C5D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FB9F-D25F-4866-8A1B-27A82149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CD586-288B-4632-B432-2EE232018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0EA2EAA-2B9E-4F9A-9323-B7A901A58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med">
    <p:push/>
    <p:sndAc>
      <p:stSnd>
        <p:snd r:embed="rId14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6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1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21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21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217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8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8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259F545-E56C-4B77-89EB-64FF919AB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med">
    <p:push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gif"/><Relationship Id="rId3" Type="http://schemas.openxmlformats.org/officeDocument/2006/relationships/oleObject" Target="../embeddings/oleObject2.bin"/><Relationship Id="rId21" Type="http://schemas.openxmlformats.org/officeDocument/2006/relationships/image" Target="../media/image23.gi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1.gi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23850" y="1285875"/>
            <a:ext cx="8534400" cy="25717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Многочлены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071938" y="6000750"/>
            <a:ext cx="5072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Урок в 7 кл по учебнику Мерзляк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796338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Приведение подобных членов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3300"/>
                </a:solidFill>
              </a:rPr>
              <a:t>7а</a:t>
            </a:r>
            <a:r>
              <a:rPr lang="ru-RU" baseline="30000" dirty="0" smtClean="0">
                <a:solidFill>
                  <a:srgbClr val="FF3300"/>
                </a:solidFill>
              </a:rPr>
              <a:t>2</a:t>
            </a:r>
            <a:r>
              <a:rPr lang="en-US" baseline="30000" dirty="0" smtClean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3300"/>
                </a:solidFill>
              </a:rPr>
              <a:t> b</a:t>
            </a:r>
            <a:r>
              <a:rPr lang="ru-RU" dirty="0" smtClean="0"/>
              <a:t> - </a:t>
            </a:r>
            <a:r>
              <a:rPr lang="en-US" dirty="0">
                <a:solidFill>
                  <a:srgbClr val="FF3300"/>
                </a:solidFill>
              </a:rPr>
              <a:t>a</a:t>
            </a:r>
            <a:r>
              <a:rPr lang="ru-RU" baseline="30000" dirty="0" smtClean="0">
                <a:solidFill>
                  <a:srgbClr val="FF3300"/>
                </a:solidFill>
              </a:rPr>
              <a:t>2</a:t>
            </a:r>
            <a:r>
              <a:rPr lang="en-US" baseline="30000" dirty="0" smtClean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3300"/>
                </a:solidFill>
              </a:rPr>
              <a:t>  b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3300"/>
                </a:solidFill>
              </a:rPr>
              <a:t>–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3a</a:t>
            </a:r>
            <a:r>
              <a:rPr lang="ru-RU" dirty="0" smtClean="0"/>
              <a:t> + </a:t>
            </a:r>
            <a:r>
              <a:rPr lang="en-US" dirty="0">
                <a:solidFill>
                  <a:srgbClr val="33CC33"/>
                </a:solidFill>
              </a:rPr>
              <a:t>a</a:t>
            </a:r>
            <a:r>
              <a:rPr lang="ru-RU" dirty="0" smtClean="0"/>
              <a:t> +</a:t>
            </a:r>
            <a:r>
              <a:rPr lang="ru-RU" dirty="0" smtClean="0">
                <a:solidFill>
                  <a:srgbClr val="3399FF"/>
                </a:solidFill>
              </a:rPr>
              <a:t> </a:t>
            </a:r>
            <a:r>
              <a:rPr lang="en-US" dirty="0" smtClean="0">
                <a:solidFill>
                  <a:srgbClr val="3399FF"/>
                </a:solidFill>
              </a:rPr>
              <a:t>4</a:t>
            </a:r>
            <a:r>
              <a:rPr lang="ru-RU" dirty="0" smtClean="0"/>
              <a:t> – </a:t>
            </a:r>
            <a:r>
              <a:rPr lang="en-US" dirty="0">
                <a:solidFill>
                  <a:srgbClr val="3399FF"/>
                </a:solidFill>
              </a:rPr>
              <a:t>1</a:t>
            </a:r>
            <a:endParaRPr lang="en-US" dirty="0" smtClean="0">
              <a:solidFill>
                <a:srgbClr val="3399FF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       </a:t>
            </a:r>
            <a:r>
              <a:rPr lang="ru-RU" sz="2000" dirty="0" smtClean="0">
                <a:solidFill>
                  <a:srgbClr val="FF0000"/>
                </a:solidFill>
              </a:rPr>
              <a:t> подобные члены (слагаемые)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Группируем  подобные слагаемые: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(</a:t>
            </a:r>
            <a:r>
              <a:rPr lang="ru-RU" dirty="0">
                <a:solidFill>
                  <a:srgbClr val="FF3300"/>
                </a:solidFill>
              </a:rPr>
              <a:t>7а</a:t>
            </a:r>
            <a:r>
              <a:rPr lang="ru-RU" baseline="30000" dirty="0">
                <a:solidFill>
                  <a:srgbClr val="FF3300"/>
                </a:solidFill>
              </a:rPr>
              <a:t>2</a:t>
            </a:r>
            <a:r>
              <a:rPr lang="en-US" baseline="30000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 b</a:t>
            </a:r>
            <a:r>
              <a:rPr lang="ru-RU" dirty="0"/>
              <a:t> - </a:t>
            </a:r>
            <a:r>
              <a:rPr lang="en-US" dirty="0">
                <a:solidFill>
                  <a:srgbClr val="FF3300"/>
                </a:solidFill>
              </a:rPr>
              <a:t>a</a:t>
            </a:r>
            <a:r>
              <a:rPr lang="ru-RU" baseline="30000" dirty="0">
                <a:solidFill>
                  <a:srgbClr val="FF3300"/>
                </a:solidFill>
              </a:rPr>
              <a:t>2</a:t>
            </a:r>
            <a:r>
              <a:rPr lang="en-US" baseline="30000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  b </a:t>
            </a:r>
            <a:r>
              <a:rPr lang="ru-RU" dirty="0" smtClean="0">
                <a:solidFill>
                  <a:srgbClr val="00B050"/>
                </a:solidFill>
              </a:rPr>
              <a:t>) + (</a:t>
            </a:r>
            <a:r>
              <a:rPr lang="en-US" dirty="0">
                <a:solidFill>
                  <a:srgbClr val="33CC33"/>
                </a:solidFill>
              </a:rPr>
              <a:t>3a</a:t>
            </a:r>
            <a:r>
              <a:rPr lang="ru-RU" dirty="0"/>
              <a:t> + </a:t>
            </a:r>
            <a:r>
              <a:rPr lang="en-US" dirty="0">
                <a:solidFill>
                  <a:srgbClr val="33CC33"/>
                </a:solidFill>
              </a:rPr>
              <a:t>a</a:t>
            </a:r>
            <a:r>
              <a:rPr lang="ru-RU" dirty="0"/>
              <a:t> </a:t>
            </a:r>
            <a:r>
              <a:rPr lang="ru-RU" dirty="0" smtClean="0">
                <a:solidFill>
                  <a:srgbClr val="00B050"/>
                </a:solidFill>
              </a:rPr>
              <a:t>)+ (</a:t>
            </a:r>
            <a:r>
              <a:rPr lang="en-US" dirty="0">
                <a:solidFill>
                  <a:srgbClr val="3399FF"/>
                </a:solidFill>
              </a:rPr>
              <a:t>4</a:t>
            </a:r>
            <a:r>
              <a:rPr lang="ru-RU" dirty="0"/>
              <a:t> – </a:t>
            </a:r>
            <a:r>
              <a:rPr lang="en-US" dirty="0">
                <a:solidFill>
                  <a:srgbClr val="3399FF"/>
                </a:solidFill>
              </a:rPr>
              <a:t>1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Упрощаем: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6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ru-RU" baseline="30000" dirty="0" smtClean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b</a:t>
            </a:r>
            <a:r>
              <a:rPr lang="ru-RU" baseline="30000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4a +3</a:t>
            </a:r>
          </a:p>
        </p:txBody>
      </p:sp>
      <p:sp>
        <p:nvSpPr>
          <p:cNvPr id="14340" name="Arc 5"/>
          <p:cNvSpPr>
            <a:spLocks/>
          </p:cNvSpPr>
          <p:nvPr/>
        </p:nvSpPr>
        <p:spPr bwMode="auto">
          <a:xfrm rot="276866" flipV="1">
            <a:off x="654050" y="1870075"/>
            <a:ext cx="2136775" cy="357188"/>
          </a:xfrm>
          <a:custGeom>
            <a:avLst/>
            <a:gdLst>
              <a:gd name="T0" fmla="*/ 0 w 38622"/>
              <a:gd name="T1" fmla="*/ 1134023865 h 21600"/>
              <a:gd name="T2" fmla="*/ 2147483647 w 38622"/>
              <a:gd name="T3" fmla="*/ 1828085935 h 21600"/>
              <a:gd name="T4" fmla="*/ 2147483647 w 38622"/>
              <a:gd name="T5" fmla="*/ 2147483647 h 21600"/>
              <a:gd name="T6" fmla="*/ 0 60000 65536"/>
              <a:gd name="T7" fmla="*/ 0 60000 65536"/>
              <a:gd name="T8" fmla="*/ 0 60000 65536"/>
              <a:gd name="T9" fmla="*/ 0 w 38622"/>
              <a:gd name="T10" fmla="*/ 0 h 21600"/>
              <a:gd name="T11" fmla="*/ 38622 w 386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22" h="21600" fill="none" extrusionOk="0">
                <a:moveTo>
                  <a:pt x="0" y="9555"/>
                </a:moveTo>
                <a:cubicBezTo>
                  <a:pt x="4012" y="3582"/>
                  <a:pt x="10734" y="-1"/>
                  <a:pt x="17930" y="0"/>
                </a:cubicBezTo>
                <a:cubicBezTo>
                  <a:pt x="27472" y="0"/>
                  <a:pt x="35884" y="6261"/>
                  <a:pt x="38621" y="15403"/>
                </a:cubicBezTo>
              </a:path>
              <a:path w="38622" h="21600" stroke="0" extrusionOk="0">
                <a:moveTo>
                  <a:pt x="0" y="9555"/>
                </a:moveTo>
                <a:cubicBezTo>
                  <a:pt x="4012" y="3582"/>
                  <a:pt x="10734" y="-1"/>
                  <a:pt x="17930" y="0"/>
                </a:cubicBezTo>
                <a:cubicBezTo>
                  <a:pt x="27472" y="0"/>
                  <a:pt x="35884" y="6261"/>
                  <a:pt x="38621" y="15403"/>
                </a:cubicBezTo>
                <a:lnTo>
                  <a:pt x="1793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4341" name="Arc 6"/>
          <p:cNvSpPr>
            <a:spLocks/>
          </p:cNvSpPr>
          <p:nvPr/>
        </p:nvSpPr>
        <p:spPr bwMode="auto">
          <a:xfrm rot="7947484">
            <a:off x="3590926" y="1579562"/>
            <a:ext cx="582612" cy="906463"/>
          </a:xfrm>
          <a:custGeom>
            <a:avLst/>
            <a:gdLst>
              <a:gd name="T0" fmla="*/ 0 w 20106"/>
              <a:gd name="T1" fmla="*/ 0 h 21600"/>
              <a:gd name="T2" fmla="*/ 2147483647 w 20106"/>
              <a:gd name="T3" fmla="*/ 2147483647 h 21600"/>
              <a:gd name="T4" fmla="*/ 0 w 20106"/>
              <a:gd name="T5" fmla="*/ 2147483647 h 21600"/>
              <a:gd name="T6" fmla="*/ 0 60000 65536"/>
              <a:gd name="T7" fmla="*/ 0 60000 65536"/>
              <a:gd name="T8" fmla="*/ 0 60000 65536"/>
              <a:gd name="T9" fmla="*/ 0 w 20106"/>
              <a:gd name="T10" fmla="*/ 0 h 21600"/>
              <a:gd name="T11" fmla="*/ 20106 w 20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06" h="21600" fill="none" extrusionOk="0">
                <a:moveTo>
                  <a:pt x="-1" y="0"/>
                </a:moveTo>
                <a:cubicBezTo>
                  <a:pt x="8882" y="0"/>
                  <a:pt x="16859" y="5437"/>
                  <a:pt x="20105" y="13706"/>
                </a:cubicBezTo>
              </a:path>
              <a:path w="20106" h="21600" stroke="0" extrusionOk="0">
                <a:moveTo>
                  <a:pt x="-1" y="0"/>
                </a:moveTo>
                <a:cubicBezTo>
                  <a:pt x="8882" y="0"/>
                  <a:pt x="16859" y="5437"/>
                  <a:pt x="20105" y="1370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rc 8"/>
          <p:cNvSpPr>
            <a:spLocks/>
          </p:cNvSpPr>
          <p:nvPr/>
        </p:nvSpPr>
        <p:spPr bwMode="auto">
          <a:xfrm rot="1236581" flipV="1">
            <a:off x="5203825" y="1430338"/>
            <a:ext cx="573088" cy="850900"/>
          </a:xfrm>
          <a:custGeom>
            <a:avLst/>
            <a:gdLst>
              <a:gd name="T0" fmla="*/ 0 w 20442"/>
              <a:gd name="T1" fmla="*/ 568352304 h 21600"/>
              <a:gd name="T2" fmla="*/ 2147483647 w 20442"/>
              <a:gd name="T3" fmla="*/ 2147483647 h 21600"/>
              <a:gd name="T4" fmla="*/ 2147483647 w 20442"/>
              <a:gd name="T5" fmla="*/ 2147483647 h 21600"/>
              <a:gd name="T6" fmla="*/ 0 60000 65536"/>
              <a:gd name="T7" fmla="*/ 0 60000 65536"/>
              <a:gd name="T8" fmla="*/ 0 60000 65536"/>
              <a:gd name="T9" fmla="*/ 0 w 20442"/>
              <a:gd name="T10" fmla="*/ 0 h 21600"/>
              <a:gd name="T11" fmla="*/ 20442 w 204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42" h="21600" fill="none" extrusionOk="0">
                <a:moveTo>
                  <a:pt x="0" y="236"/>
                </a:moveTo>
                <a:cubicBezTo>
                  <a:pt x="1054" y="78"/>
                  <a:pt x="2118" y="-1"/>
                  <a:pt x="3185" y="0"/>
                </a:cubicBezTo>
                <a:cubicBezTo>
                  <a:pt x="9970" y="0"/>
                  <a:pt x="16361" y="3188"/>
                  <a:pt x="20441" y="8609"/>
                </a:cubicBezTo>
              </a:path>
              <a:path w="20442" h="21600" stroke="0" extrusionOk="0">
                <a:moveTo>
                  <a:pt x="0" y="236"/>
                </a:moveTo>
                <a:cubicBezTo>
                  <a:pt x="1054" y="78"/>
                  <a:pt x="2118" y="-1"/>
                  <a:pt x="3185" y="0"/>
                </a:cubicBezTo>
                <a:cubicBezTo>
                  <a:pt x="9970" y="0"/>
                  <a:pt x="16361" y="3188"/>
                  <a:pt x="20441" y="8609"/>
                </a:cubicBezTo>
                <a:lnTo>
                  <a:pt x="318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510588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Пример: привести подобные члены.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-8</a:t>
            </a:r>
            <a:r>
              <a:rPr lang="en-US" dirty="0" smtClean="0"/>
              <a:t>p</a:t>
            </a:r>
            <a:r>
              <a:rPr lang="en-US" baseline="30000" dirty="0" smtClean="0"/>
              <a:t>4 </a:t>
            </a:r>
            <a:r>
              <a:rPr lang="en-US" dirty="0" smtClean="0"/>
              <a:t>+12p</a:t>
            </a:r>
            <a:r>
              <a:rPr lang="en-US" baseline="30000" dirty="0" smtClean="0"/>
              <a:t>3</a:t>
            </a:r>
            <a:r>
              <a:rPr lang="en-US" dirty="0" smtClean="0"/>
              <a:t> +4p</a:t>
            </a:r>
            <a:r>
              <a:rPr lang="en-US" baseline="30000" dirty="0" smtClean="0"/>
              <a:t>4 </a:t>
            </a:r>
            <a:r>
              <a:rPr lang="en-US" dirty="0" smtClean="0"/>
              <a:t>-8p</a:t>
            </a:r>
            <a:r>
              <a:rPr lang="en-US" baseline="30000" dirty="0" smtClean="0"/>
              <a:t>  2 </a:t>
            </a:r>
            <a:r>
              <a:rPr lang="en-US" dirty="0" smtClean="0"/>
              <a:t>+3p</a:t>
            </a:r>
            <a:r>
              <a:rPr lang="en-US" baseline="30000" dirty="0" smtClean="0"/>
              <a:t>  2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baseline="300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aseline="30000" dirty="0" smtClean="0"/>
              <a:t>Решение:</a:t>
            </a:r>
            <a:endParaRPr lang="en-US" baseline="30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-8p</a:t>
            </a:r>
            <a:r>
              <a:rPr lang="en-US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12p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+4p</a:t>
            </a:r>
            <a:r>
              <a:rPr lang="en-US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 smtClean="0"/>
              <a:t>8p</a:t>
            </a:r>
            <a:r>
              <a:rPr lang="en-US" baseline="30000" dirty="0" smtClean="0"/>
              <a:t>2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– 3p</a:t>
            </a:r>
            <a:r>
              <a:rPr lang="en-US" baseline="30000" dirty="0" smtClean="0"/>
              <a:t>2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-8p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  <a:t>4 +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4p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 +</a:t>
            </a:r>
            <a:r>
              <a:rPr lang="en-US" dirty="0" smtClean="0">
                <a:solidFill>
                  <a:srgbClr val="FF0000"/>
                </a:solidFill>
              </a:rPr>
              <a:t>12p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+(-8p</a:t>
            </a:r>
            <a:r>
              <a:rPr lang="en-US" baseline="30000" dirty="0" smtClean="0"/>
              <a:t>2</a:t>
            </a:r>
            <a:r>
              <a:rPr lang="en-US" dirty="0" smtClean="0"/>
              <a:t>-3p</a:t>
            </a:r>
            <a:r>
              <a:rPr lang="en-US" baseline="30000" dirty="0" smtClean="0"/>
              <a:t>2</a:t>
            </a:r>
            <a:r>
              <a:rPr lang="en-US" dirty="0" smtClean="0"/>
              <a:t>) = -4p</a:t>
            </a:r>
            <a:r>
              <a:rPr lang="en-US" baseline="30000" dirty="0" smtClean="0"/>
              <a:t>4 </a:t>
            </a:r>
            <a:r>
              <a:rPr lang="en-US" dirty="0" smtClean="0"/>
              <a:t>+12p</a:t>
            </a:r>
            <a:r>
              <a:rPr lang="en-US" baseline="30000" dirty="0" smtClean="0"/>
              <a:t>3 </a:t>
            </a:r>
            <a:r>
              <a:rPr lang="en-US" dirty="0" smtClean="0"/>
              <a:t>– 11p</a:t>
            </a:r>
            <a:r>
              <a:rPr lang="en-US" baseline="30000" dirty="0" smtClean="0"/>
              <a:t>2</a:t>
            </a:r>
            <a:endParaRPr lang="ru-RU" baseline="300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baseline="300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aseline="30000" dirty="0" smtClean="0"/>
              <a:t>Самостоятельно привести подобные члены: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 14х</a:t>
            </a:r>
            <a:r>
              <a:rPr lang="ru-RU" baseline="30000" dirty="0" smtClean="0"/>
              <a:t>2 + </a:t>
            </a:r>
            <a:r>
              <a:rPr lang="en-US" dirty="0" err="1" smtClean="0"/>
              <a:t>ab</a:t>
            </a:r>
            <a:r>
              <a:rPr lang="en-US" dirty="0" smtClean="0"/>
              <a:t> – 4x</a:t>
            </a:r>
            <a:r>
              <a:rPr lang="en-US" baseline="30000" dirty="0" smtClean="0"/>
              <a:t>2 </a:t>
            </a:r>
            <a:r>
              <a:rPr lang="en-US" dirty="0" smtClean="0"/>
              <a:t>+3+2ab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/>
              <a:t>8c</a:t>
            </a:r>
            <a:r>
              <a:rPr lang="en-US" baseline="30000" dirty="0" smtClean="0"/>
              <a:t>4</a:t>
            </a:r>
            <a:r>
              <a:rPr lang="en-US" dirty="0" smtClean="0"/>
              <a:t>-3c</a:t>
            </a:r>
            <a:r>
              <a:rPr lang="en-US" baseline="30000" dirty="0" smtClean="0"/>
              <a:t>3</a:t>
            </a:r>
            <a:r>
              <a:rPr lang="en-US" dirty="0" smtClean="0"/>
              <a:t>+2 – 4c </a:t>
            </a:r>
            <a:r>
              <a:rPr lang="en-US" baseline="30000" dirty="0" smtClean="0"/>
              <a:t>4  </a:t>
            </a:r>
            <a:r>
              <a:rPr lang="en-US" dirty="0" smtClean="0"/>
              <a:t>+ 3c</a:t>
            </a:r>
            <a:r>
              <a:rPr lang="en-US" baseline="30000" dirty="0" smtClean="0"/>
              <a:t>3</a:t>
            </a:r>
            <a:endParaRPr lang="ru-RU" dirty="0" smtClean="0"/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75" name="Group 219"/>
          <p:cNvGraphicFramePr>
            <a:graphicFrameLocks noGrp="1"/>
          </p:cNvGraphicFramePr>
          <p:nvPr/>
        </p:nvGraphicFramePr>
        <p:xfrm>
          <a:off x="0" y="22225"/>
          <a:ext cx="9144000" cy="7083425"/>
        </p:xfrm>
        <a:graphic>
          <a:graphicData uri="http://schemas.openxmlformats.org/drawingml/2006/table">
            <a:tbl>
              <a:tblPr/>
              <a:tblGrid>
                <a:gridCol w="859446"/>
                <a:gridCol w="2837913"/>
                <a:gridCol w="1533709"/>
                <a:gridCol w="2917051"/>
                <a:gridCol w="788221"/>
                <a:gridCol w="208280"/>
              </a:tblGrid>
              <a:tr h="15756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Экспресс – опрос.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Записан ли многочлен в стандартном виде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__</a:t>
                      </a: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Нет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^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7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2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0" name="Object 16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sp>
        <p:nvSpPr>
          <p:cNvPr id="2130" name="Rectangle 16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168"/>
          <p:cNvGraphicFramePr>
            <a:graphicFrameLocks noChangeAspect="1"/>
          </p:cNvGraphicFramePr>
          <p:nvPr/>
        </p:nvGraphicFramePr>
        <p:xfrm>
          <a:off x="1116013" y="3286125"/>
          <a:ext cx="1223962" cy="681038"/>
        </p:xfrm>
        <a:graphic>
          <a:graphicData uri="http://schemas.openxmlformats.org/presentationml/2006/ole">
            <p:oleObj spid="_x0000_s2051" name="Формула" r:id="rId4" imgW="1091726" imgH="609336" progId="Equation.3">
              <p:embed/>
            </p:oleObj>
          </a:graphicData>
        </a:graphic>
      </p:graphicFrame>
      <p:sp>
        <p:nvSpPr>
          <p:cNvPr id="2131" name="Rectangle 171"/>
          <p:cNvSpPr>
            <a:spLocks noChangeArrowheads="1"/>
          </p:cNvSpPr>
          <p:nvPr/>
        </p:nvSpPr>
        <p:spPr bwMode="auto">
          <a:xfrm>
            <a:off x="3973513" y="2841625"/>
            <a:ext cx="185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graphicFrame>
        <p:nvGraphicFramePr>
          <p:cNvPr id="2052" name="Object 170"/>
          <p:cNvGraphicFramePr>
            <a:graphicFrameLocks noChangeAspect="1"/>
          </p:cNvGraphicFramePr>
          <p:nvPr/>
        </p:nvGraphicFramePr>
        <p:xfrm>
          <a:off x="1116013" y="4060825"/>
          <a:ext cx="1871662" cy="512763"/>
        </p:xfrm>
        <a:graphic>
          <a:graphicData uri="http://schemas.openxmlformats.org/presentationml/2006/ole">
            <p:oleObj spid="_x0000_s2052" name="Формула" r:id="rId5" imgW="1282700" imgH="355600" progId="Equation.3">
              <p:embed/>
            </p:oleObj>
          </a:graphicData>
        </a:graphic>
      </p:graphicFrame>
      <p:sp>
        <p:nvSpPr>
          <p:cNvPr id="2132" name="Rectangle 172"/>
          <p:cNvSpPr>
            <a:spLocks noChangeArrowheads="1"/>
          </p:cNvSpPr>
          <p:nvPr/>
        </p:nvSpPr>
        <p:spPr bwMode="auto">
          <a:xfrm>
            <a:off x="539750" y="3344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133" name="Rectangle 17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3" name="Object 173"/>
          <p:cNvGraphicFramePr>
            <a:graphicFrameLocks noChangeAspect="1"/>
          </p:cNvGraphicFramePr>
          <p:nvPr/>
        </p:nvGraphicFramePr>
        <p:xfrm>
          <a:off x="1042988" y="4718050"/>
          <a:ext cx="1368425" cy="688975"/>
        </p:xfrm>
        <a:graphic>
          <a:graphicData uri="http://schemas.openxmlformats.org/presentationml/2006/ole">
            <p:oleObj spid="_x0000_s2053" name="Формула" r:id="rId6" imgW="1206500" imgH="609600" progId="Equation.3">
              <p:embed/>
            </p:oleObj>
          </a:graphicData>
        </a:graphic>
      </p:graphicFrame>
      <p:graphicFrame>
        <p:nvGraphicFramePr>
          <p:cNvPr id="2054" name="Object 175"/>
          <p:cNvGraphicFramePr>
            <a:graphicFrameLocks noChangeAspect="1"/>
          </p:cNvGraphicFramePr>
          <p:nvPr/>
        </p:nvGraphicFramePr>
        <p:xfrm>
          <a:off x="900113" y="5516563"/>
          <a:ext cx="2663825" cy="504825"/>
        </p:xfrm>
        <a:graphic>
          <a:graphicData uri="http://schemas.openxmlformats.org/presentationml/2006/ole">
            <p:oleObj spid="_x0000_s2054" name="Формула" r:id="rId7" imgW="2616200" imgH="355600" progId="Equation.3">
              <p:embed/>
            </p:oleObj>
          </a:graphicData>
        </a:graphic>
      </p:graphicFrame>
      <p:graphicFrame>
        <p:nvGraphicFramePr>
          <p:cNvPr id="2055" name="Object 178"/>
          <p:cNvGraphicFramePr>
            <a:graphicFrameLocks noChangeAspect="1"/>
          </p:cNvGraphicFramePr>
          <p:nvPr/>
        </p:nvGraphicFramePr>
        <p:xfrm>
          <a:off x="1403350" y="1903413"/>
          <a:ext cx="987425" cy="390525"/>
        </p:xfrm>
        <a:graphic>
          <a:graphicData uri="http://schemas.openxmlformats.org/presentationml/2006/ole">
            <p:oleObj spid="_x0000_s2055" name="Формула" r:id="rId8" imgW="774364" imgH="304668" progId="Equation.3">
              <p:embed/>
            </p:oleObj>
          </a:graphicData>
        </a:graphic>
      </p:graphicFrame>
      <p:graphicFrame>
        <p:nvGraphicFramePr>
          <p:cNvPr id="2056" name="Object 180"/>
          <p:cNvGraphicFramePr>
            <a:graphicFrameLocks noChangeAspect="1"/>
          </p:cNvGraphicFramePr>
          <p:nvPr/>
        </p:nvGraphicFramePr>
        <p:xfrm>
          <a:off x="1187450" y="2708275"/>
          <a:ext cx="1512888" cy="533400"/>
        </p:xfrm>
        <a:graphic>
          <a:graphicData uri="http://schemas.openxmlformats.org/presentationml/2006/ole">
            <p:oleObj spid="_x0000_s2056" name="Формула" r:id="rId9" imgW="647700" imgH="228600" progId="Equation.3">
              <p:embed/>
            </p:oleObj>
          </a:graphicData>
        </a:graphic>
      </p:graphicFrame>
      <p:sp>
        <p:nvSpPr>
          <p:cNvPr id="2134" name="Rectangle 19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7" name="Object 190"/>
          <p:cNvGraphicFramePr>
            <a:graphicFrameLocks noChangeAspect="1"/>
          </p:cNvGraphicFramePr>
          <p:nvPr/>
        </p:nvGraphicFramePr>
        <p:xfrm>
          <a:off x="5724525" y="1912938"/>
          <a:ext cx="1727200" cy="381000"/>
        </p:xfrm>
        <a:graphic>
          <a:graphicData uri="http://schemas.openxmlformats.org/presentationml/2006/ole">
            <p:oleObj spid="_x0000_s2057" name="Формула" r:id="rId10" imgW="1384300" imgH="304800" progId="Equation.3">
              <p:embed/>
            </p:oleObj>
          </a:graphicData>
        </a:graphic>
      </p:graphicFrame>
      <p:sp>
        <p:nvSpPr>
          <p:cNvPr id="2135" name="Rectangle 19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8" name="Object 192"/>
          <p:cNvGraphicFramePr>
            <a:graphicFrameLocks noChangeAspect="1"/>
          </p:cNvGraphicFramePr>
          <p:nvPr/>
        </p:nvGraphicFramePr>
        <p:xfrm>
          <a:off x="6156325" y="2671763"/>
          <a:ext cx="936625" cy="366712"/>
        </p:xfrm>
        <a:graphic>
          <a:graphicData uri="http://schemas.openxmlformats.org/presentationml/2006/ole">
            <p:oleObj spid="_x0000_s2058" name="Формула" r:id="rId11" imgW="660113" imgH="253890" progId="Equation.3">
              <p:embed/>
            </p:oleObj>
          </a:graphicData>
        </a:graphic>
      </p:graphicFrame>
      <p:sp>
        <p:nvSpPr>
          <p:cNvPr id="2136" name="Rectangle 19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9" name="Object 194"/>
          <p:cNvGraphicFramePr>
            <a:graphicFrameLocks noChangeAspect="1"/>
          </p:cNvGraphicFramePr>
          <p:nvPr/>
        </p:nvGraphicFramePr>
        <p:xfrm>
          <a:off x="5867400" y="3244850"/>
          <a:ext cx="1296988" cy="722313"/>
        </p:xfrm>
        <a:graphic>
          <a:graphicData uri="http://schemas.openxmlformats.org/presentationml/2006/ole">
            <p:oleObj spid="_x0000_s2059" name="Формула" r:id="rId12" imgW="1091726" imgH="609336" progId="Equation.3">
              <p:embed/>
            </p:oleObj>
          </a:graphicData>
        </a:graphic>
      </p:graphicFrame>
      <p:sp>
        <p:nvSpPr>
          <p:cNvPr id="2137" name="Rectangle 19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60" name="Object 196"/>
          <p:cNvGraphicFramePr>
            <a:graphicFrameLocks noChangeAspect="1"/>
          </p:cNvGraphicFramePr>
          <p:nvPr/>
        </p:nvGraphicFramePr>
        <p:xfrm>
          <a:off x="5724525" y="4119563"/>
          <a:ext cx="1655763" cy="454025"/>
        </p:xfrm>
        <a:graphic>
          <a:graphicData uri="http://schemas.openxmlformats.org/presentationml/2006/ole">
            <p:oleObj spid="_x0000_s2060" name="Формула" r:id="rId13" imgW="1282700" imgH="355600" progId="Equation.3">
              <p:embed/>
            </p:oleObj>
          </a:graphicData>
        </a:graphic>
      </p:graphicFrame>
      <p:sp>
        <p:nvSpPr>
          <p:cNvPr id="2138" name="Rectangle 199"/>
          <p:cNvSpPr>
            <a:spLocks noChangeArrowheads="1"/>
          </p:cNvSpPr>
          <p:nvPr/>
        </p:nvSpPr>
        <p:spPr bwMode="auto">
          <a:xfrm>
            <a:off x="827088" y="306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61" name="Object 198"/>
          <p:cNvGraphicFramePr>
            <a:graphicFrameLocks noChangeAspect="1"/>
          </p:cNvGraphicFramePr>
          <p:nvPr/>
        </p:nvGraphicFramePr>
        <p:xfrm>
          <a:off x="5580063" y="4703763"/>
          <a:ext cx="1800225" cy="703262"/>
        </p:xfrm>
        <a:graphic>
          <a:graphicData uri="http://schemas.openxmlformats.org/presentationml/2006/ole">
            <p:oleObj spid="_x0000_s2061" name="Формула" r:id="rId14" imgW="1562100" imgH="609600" progId="Equation.3">
              <p:embed/>
            </p:oleObj>
          </a:graphicData>
        </a:graphic>
      </p:graphicFrame>
      <p:sp>
        <p:nvSpPr>
          <p:cNvPr id="2139" name="Rectangle 20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62" name="Object 200"/>
          <p:cNvGraphicFramePr>
            <a:graphicFrameLocks noChangeAspect="1"/>
          </p:cNvGraphicFramePr>
          <p:nvPr/>
        </p:nvGraphicFramePr>
        <p:xfrm>
          <a:off x="5508625" y="5607050"/>
          <a:ext cx="2232025" cy="358775"/>
        </p:xfrm>
        <a:graphic>
          <a:graphicData uri="http://schemas.openxmlformats.org/presentationml/2006/ole">
            <p:oleObj spid="_x0000_s2062" name="Формула" r:id="rId15" imgW="1892300" imgH="304800" progId="Equation.3">
              <p:embed/>
            </p:oleObj>
          </a:graphicData>
        </a:graphic>
      </p:graphicFrame>
      <p:pic>
        <p:nvPicPr>
          <p:cNvPr id="2140" name="Picture 222" descr="363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700213"/>
            <a:ext cx="9001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1" name="Picture 223" descr="368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2565400"/>
            <a:ext cx="9001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2" name="Picture 224" descr="379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284538"/>
            <a:ext cx="900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225" descr="39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005263"/>
            <a:ext cx="900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4" name="Picture 226" descr="395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724400"/>
            <a:ext cx="9001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5" name="Picture 227" descr="406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5373688"/>
            <a:ext cx="9001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6" name="Picture 22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715000" y="0"/>
            <a:ext cx="164306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52600" y="0"/>
            <a:ext cx="739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</a:rPr>
              <a:t>Ключ к  графическому диктанту</a:t>
            </a:r>
          </a:p>
        </p:txBody>
      </p:sp>
      <p:pic>
        <p:nvPicPr>
          <p:cNvPr id="17411" name="Picture 3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981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57400" y="1066800"/>
            <a:ext cx="7086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Arial" charset="0"/>
              </a:rPr>
              <a:t>1 вариант </a:t>
            </a:r>
            <a:r>
              <a:rPr lang="en-US" sz="8000">
                <a:latin typeface="Arial" charset="0"/>
              </a:rPr>
              <a:t>-</a:t>
            </a:r>
            <a:r>
              <a:rPr lang="en-US" sz="8000" b="1">
                <a:latin typeface="Arial" charset="0"/>
              </a:rPr>
              <a:t>^-^-^</a:t>
            </a:r>
            <a:endParaRPr lang="ru-RU" sz="80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2</a:t>
            </a:r>
            <a:r>
              <a:rPr lang="ru-RU" sz="3200">
                <a:latin typeface="Arial" charset="0"/>
              </a:rPr>
              <a:t> вариант  </a:t>
            </a:r>
            <a:r>
              <a:rPr lang="en-US" sz="8000" b="1">
                <a:latin typeface="Arial" charset="0"/>
              </a:rPr>
              <a:t>^--^-^</a:t>
            </a:r>
            <a:endParaRPr lang="ru-RU" sz="8000" b="1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8610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/>
              <a:t>                         </a:t>
            </a:r>
            <a:r>
              <a:rPr lang="ru-RU" b="1">
                <a:solidFill>
                  <a:srgbClr val="0F67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оценки</a:t>
            </a:r>
          </a:p>
          <a:p>
            <a:pPr>
              <a:spcBef>
                <a:spcPct val="50000"/>
              </a:spcBef>
              <a:defRPr/>
            </a:pPr>
            <a:r>
              <a:rPr lang="ru-RU"/>
              <a:t>          5-6 совпадений – </a:t>
            </a:r>
            <a:r>
              <a:rPr lang="ru-RU" sz="3200">
                <a:solidFill>
                  <a:srgbClr val="FF0000"/>
                </a:solidFill>
              </a:rPr>
              <a:t>«+»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00"/>
                </a:solidFill>
              </a:rPr>
              <a:t>       </a:t>
            </a:r>
            <a:r>
              <a:rPr lang="ru-RU"/>
              <a:t>0</a:t>
            </a:r>
            <a:r>
              <a:rPr lang="ru-RU" sz="3200"/>
              <a:t>-</a:t>
            </a:r>
            <a:r>
              <a:rPr lang="ru-RU"/>
              <a:t>4 совпадения   -    </a:t>
            </a:r>
            <a:r>
              <a:rPr lang="ru-RU" sz="3200">
                <a:solidFill>
                  <a:srgbClr val="FF0000"/>
                </a:solidFill>
              </a:rPr>
              <a:t>«-»</a:t>
            </a:r>
          </a:p>
          <a:p>
            <a:pPr>
              <a:spcBef>
                <a:spcPct val="50000"/>
              </a:spcBef>
              <a:defRPr/>
            </a:pPr>
            <a:r>
              <a:rPr lang="ru-RU"/>
              <a:t>          </a:t>
            </a:r>
            <a:endParaRPr lang="ru-RU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build="p" autoUpdateAnimBg="0" advAuto="0"/>
      <p:bldP spid="174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Степень многочлена стандартного вида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- наибольшая из степеней входящих в него одночленов.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А   =      3х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у    +      4ху        +   2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одночлен      </a:t>
            </a:r>
            <a:r>
              <a:rPr lang="ru-RU" sz="2400" dirty="0" err="1" smtClean="0"/>
              <a:t>одночлен</a:t>
            </a:r>
            <a:r>
              <a:rPr lang="ru-RU" sz="2400" dirty="0" smtClean="0"/>
              <a:t>     </a:t>
            </a:r>
            <a:r>
              <a:rPr lang="ru-RU" sz="2400" dirty="0" err="1" smtClean="0"/>
              <a:t>одночлен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  <a:r>
              <a:rPr lang="ru-RU" sz="2400" dirty="0" smtClean="0"/>
              <a:t>          3 степени     2 степени    0 степени.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Степень одночлена А равна трём.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Пример: Определить степень многочлена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4а</a:t>
            </a:r>
            <a:r>
              <a:rPr lang="ru-RU" sz="2400" baseline="30000" dirty="0" smtClean="0"/>
              <a:t>6</a:t>
            </a:r>
            <a:r>
              <a:rPr lang="ru-RU" sz="2400" dirty="0" smtClean="0"/>
              <a:t> – 2а</a:t>
            </a:r>
            <a:r>
              <a:rPr lang="ru-RU" sz="2400" baseline="30000" dirty="0" smtClean="0"/>
              <a:t>7</a:t>
            </a:r>
            <a:r>
              <a:rPr lang="ru-RU" sz="2400" dirty="0" smtClean="0"/>
              <a:t> + а -1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5р</a:t>
            </a:r>
            <a:r>
              <a:rPr lang="ru-RU" sz="2400" baseline="30000" dirty="0" smtClean="0"/>
              <a:t>3 </a:t>
            </a:r>
            <a:r>
              <a:rPr lang="ru-RU" sz="2400" dirty="0" smtClean="0"/>
              <a:t>– </a:t>
            </a:r>
            <a:r>
              <a:rPr lang="ru-RU" sz="2400" dirty="0" err="1" smtClean="0"/>
              <a:t>р</a:t>
            </a:r>
            <a:r>
              <a:rPr lang="ru-RU" sz="2400" dirty="0" smtClean="0"/>
              <a:t> - 2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Работа с учебником стр.</a:t>
            </a:r>
            <a:r>
              <a:rPr lang="en-US" dirty="0" smtClean="0"/>
              <a:t>58</a:t>
            </a: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Прочитайте определение многочлена</a:t>
            </a:r>
          </a:p>
          <a:p>
            <a:pPr eaLnBrk="1" hangingPunct="1">
              <a:defRPr/>
            </a:pPr>
            <a:r>
              <a:rPr lang="ru-RU" b="1" dirty="0" smtClean="0"/>
              <a:t>Определение степени многочлена</a:t>
            </a:r>
          </a:p>
          <a:p>
            <a:pPr eaLnBrk="1" hangingPunct="1">
              <a:defRPr/>
            </a:pPr>
            <a:r>
              <a:rPr lang="ru-RU" b="1" dirty="0" smtClean="0"/>
              <a:t>Устно № 292</a:t>
            </a:r>
          </a:p>
          <a:p>
            <a:pPr eaLnBrk="1" hangingPunct="1">
              <a:defRPr/>
            </a:pPr>
            <a:r>
              <a:rPr lang="ru-RU" b="1" dirty="0" smtClean="0"/>
              <a:t>№ 293, 294, 295, 297</a:t>
            </a:r>
          </a:p>
          <a:p>
            <a:pPr eaLnBrk="1" hangingPunct="1">
              <a:defRPr/>
            </a:pPr>
            <a:endParaRPr lang="ru-RU" b="1" dirty="0" smtClean="0"/>
          </a:p>
        </p:txBody>
      </p:sp>
      <p:pic>
        <p:nvPicPr>
          <p:cNvPr id="1843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176588"/>
            <a:ext cx="42862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 задание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28863"/>
          </a:xfrm>
        </p:spPr>
        <p:txBody>
          <a:bodyPr/>
          <a:lstStyle/>
          <a:p>
            <a:pPr eaLnBrk="1" hangingPunct="1"/>
            <a:r>
              <a:rPr lang="ru-RU" smtClean="0"/>
              <a:t>П 8. вопросы на стр. 59</a:t>
            </a:r>
          </a:p>
          <a:p>
            <a:pPr eaLnBrk="1" hangingPunct="1"/>
            <a:r>
              <a:rPr lang="ru-RU" smtClean="0"/>
              <a:t>№   295, 298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9460" name="AutoShape 8" descr="https://thumbs.dreamstime.com/z/happy-smiling-cartoon-school-textbook-open-to-pages-showing-scientific-diagrams-isolated-white-4272914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AutoShape 10" descr="https://thumbs.dreamstime.com/z/happy-smiling-cartoon-school-textbook-open-to-pages-showing-scientific-diagrams-isolated-white-4272914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14" descr="https://thumbs.dreamstime.com/z/happy-smiling-cartoon-school-textbook-open-to-pages-showing-scientific-diagrams-isolated-white-4272914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AutoShape 16" descr="https://thumbs.dreamstime.com/z/happy-smiling-cartoon-school-textbook-open-to-pages-showing-scientific-diagrams-isolated-white-4272914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4" name="Picture 6" descr="http://cdnimg.rg.ru/img/content/103/69/75/uchebnik_matematiki_Depositphotos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820988"/>
            <a:ext cx="564356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914400" y="251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285875" y="2643188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3x </a:t>
            </a:r>
            <a:r>
              <a:rPr lang="en-US" sz="3600" b="1" i="1" baseline="30000">
                <a:solidFill>
                  <a:srgbClr val="000000"/>
                </a:solidFill>
              </a:rPr>
              <a:t>2 </a:t>
            </a:r>
            <a:r>
              <a:rPr lang="en-US" sz="3600" b="1" i="1">
                <a:solidFill>
                  <a:srgbClr val="000000"/>
                </a:solidFill>
              </a:rPr>
              <a:t>z;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214813" y="2786063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ab;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215063" y="292893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5;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357313" y="3643313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aba</a:t>
            </a:r>
            <a:r>
              <a:rPr lang="en-US" sz="3600" b="1" i="1" baseline="30000">
                <a:solidFill>
                  <a:srgbClr val="000000"/>
                </a:solidFill>
              </a:rPr>
              <a:t>2</a:t>
            </a:r>
            <a:r>
              <a:rPr lang="en-US" sz="3600" b="1" i="1">
                <a:solidFill>
                  <a:srgbClr val="000000"/>
                </a:solidFill>
              </a:rPr>
              <a:t>;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143375" y="4143375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c;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500688" y="42862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5x</a:t>
            </a:r>
            <a:r>
              <a:rPr lang="en-US" sz="3600" b="1" i="1" baseline="30000">
                <a:solidFill>
                  <a:srgbClr val="000000"/>
                </a:solidFill>
              </a:rPr>
              <a:t>2</a:t>
            </a:r>
            <a:r>
              <a:rPr lang="en-US" sz="3600" b="1" i="1">
                <a:solidFill>
                  <a:srgbClr val="000000"/>
                </a:solidFill>
              </a:rPr>
              <a:t>+y;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85875" y="4786313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</a:rPr>
              <a:t>6x4y.</a:t>
            </a:r>
            <a:endParaRPr lang="ru-RU" sz="3600" b="1" i="1">
              <a:solidFill>
                <a:srgbClr val="000000"/>
              </a:solidFill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28750" y="1214438"/>
            <a:ext cx="735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latin typeface="+mn-lt"/>
              </a:rPr>
              <a:t>Назовите </a:t>
            </a:r>
            <a:r>
              <a:rPr lang="en-US" sz="4400" dirty="0">
                <a:latin typeface="+mn-lt"/>
              </a:rPr>
              <a:t>       </a:t>
            </a:r>
            <a:r>
              <a:rPr lang="ru-RU" sz="4400" dirty="0">
                <a:latin typeface="+mn-lt"/>
              </a:rPr>
              <a:t>одночлены:</a:t>
            </a:r>
          </a:p>
        </p:txBody>
      </p:sp>
    </p:spTree>
  </p:cSld>
  <p:clrMapOvr>
    <a:masterClrMapping/>
  </p:clrMapOvr>
  <p:transition spd="med">
    <p:pu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utoUpdateAnimBg="0"/>
      <p:bldP spid="2065" grpId="0" autoUpdateAnimBg="0"/>
      <p:bldP spid="2066" grpId="0" autoUpdateAnimBg="0"/>
      <p:bldP spid="2067" grpId="0" autoUpdateAnimBg="0"/>
      <p:bldP spid="2068" grpId="0" autoUpdateAnimBg="0"/>
      <p:bldP spid="2069" grpId="0" autoUpdateAnimBg="0"/>
      <p:bldP spid="2070" grpId="0" autoUpdateAnimBg="0"/>
      <p:bldP spid="20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" name="Group 40"/>
          <p:cNvGraphicFramePr>
            <a:graphicFrameLocks noGrp="1"/>
          </p:cNvGraphicFramePr>
          <p:nvPr/>
        </p:nvGraphicFramePr>
        <p:xfrm>
          <a:off x="1403350" y="2492375"/>
          <a:ext cx="5943600" cy="3744913"/>
        </p:xfrm>
        <a:graphic>
          <a:graphicData uri="http://schemas.openxmlformats.org/drawingml/2006/table">
            <a:tbl>
              <a:tblPr/>
              <a:tblGrid>
                <a:gridCol w="2895600"/>
                <a:gridCol w="3048000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5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столбик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5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 столбик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1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3x</a:t>
                      </a:r>
                      <a:r>
                        <a:rPr kumimoji="0" lang="en-US" sz="4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     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aba</a:t>
                      </a:r>
                      <a:r>
                        <a:rPr kumimoji="0" lang="en-US" sz="4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6x4y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6E7"/>
                    </a:solidFill>
                  </a:tcPr>
                </a:tc>
              </a:tr>
            </a:tbl>
          </a:graphicData>
        </a:graphic>
      </p:graphicFrame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857250" y="457200"/>
            <a:ext cx="6838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/>
              <a:t>        </a:t>
            </a:r>
            <a:r>
              <a:rPr lang="ru-RU" sz="3200" b="1" dirty="0">
                <a:latin typeface="+mn-lt"/>
              </a:rPr>
              <a:t>Почему выбранные вами одночлены записаны в два </a:t>
            </a:r>
            <a:r>
              <a:rPr lang="en-US" sz="3200" b="1" dirty="0">
                <a:latin typeface="+mn-lt"/>
              </a:rPr>
              <a:t>  </a:t>
            </a:r>
            <a:r>
              <a:rPr lang="ru-RU" sz="3200" b="1" dirty="0">
                <a:latin typeface="+mn-lt"/>
              </a:rPr>
              <a:t>столбика?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09600" y="981075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>	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i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  <a:p>
            <a:pPr eaLnBrk="1" hangingPunct="1">
              <a:buFontTx/>
              <a:buNone/>
              <a:defRPr/>
            </a:pPr>
            <a:r>
              <a:rPr lang="ru-RU" smtClean="0"/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476250"/>
            <a:ext cx="8207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               </a:t>
            </a:r>
            <a:r>
              <a:rPr lang="ru-RU" sz="3200" b="1" i="1"/>
              <a:t>Установите соответствие</a:t>
            </a:r>
            <a:endParaRPr lang="en-US" sz="3200" b="1" i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95513" y="1341438"/>
            <a:ext cx="1943100" cy="2124075"/>
            <a:chOff x="1111" y="2982"/>
            <a:chExt cx="1224" cy="1338"/>
          </a:xfrm>
        </p:grpSpPr>
        <p:sp>
          <p:nvSpPr>
            <p:cNvPr id="8227" name="AutoShape 6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Text Box 7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000000"/>
                  </a:solidFill>
                </a:rPr>
                <a:t>x</a:t>
              </a:r>
              <a:r>
                <a:rPr lang="en-US" b="1" baseline="30000">
                  <a:solidFill>
                    <a:srgbClr val="000000"/>
                  </a:solidFill>
                </a:rPr>
                <a:t>5</a:t>
              </a:r>
              <a:r>
                <a:rPr lang="en-US" b="1">
                  <a:solidFill>
                    <a:srgbClr val="000000"/>
                  </a:solidFill>
                </a:rPr>
                <a:t>yx</a:t>
              </a:r>
              <a:r>
                <a:rPr lang="en-US" b="1" baseline="3000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84663" y="3500438"/>
            <a:ext cx="1943100" cy="2124075"/>
            <a:chOff x="1111" y="2982"/>
            <a:chExt cx="1224" cy="1338"/>
          </a:xfrm>
        </p:grpSpPr>
        <p:sp>
          <p:nvSpPr>
            <p:cNvPr id="8225" name="AutoShape 9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Text Box 10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i="1">
                  <a:solidFill>
                    <a:srgbClr val="660033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-5а</a:t>
              </a:r>
              <a:r>
                <a:rPr lang="ru-RU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3</a:t>
              </a:r>
              <a:r>
                <a:rPr lang="en-US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b</a:t>
              </a: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588125" y="1341438"/>
            <a:ext cx="2089150" cy="2124075"/>
            <a:chOff x="1111" y="2982"/>
            <a:chExt cx="1224" cy="1338"/>
          </a:xfrm>
        </p:grpSpPr>
        <p:sp>
          <p:nvSpPr>
            <p:cNvPr id="8223" name="AutoShape 12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Text Box 13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-5a</a:t>
              </a:r>
              <a:r>
                <a:rPr lang="en-US" b="1" baseline="30000">
                  <a:solidFill>
                    <a:srgbClr val="000000"/>
                  </a:solidFill>
                </a:rPr>
                <a:t>2</a:t>
              </a:r>
              <a:r>
                <a:rPr lang="en-US" b="1">
                  <a:solidFill>
                    <a:srgbClr val="000000"/>
                  </a:solidFill>
                </a:rPr>
                <a:t>2ab</a:t>
              </a: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3438" y="1341438"/>
            <a:ext cx="1943100" cy="2124075"/>
            <a:chOff x="1111" y="2982"/>
            <a:chExt cx="1224" cy="1338"/>
          </a:xfrm>
        </p:grpSpPr>
        <p:sp>
          <p:nvSpPr>
            <p:cNvPr id="8221" name="AutoShape 15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Text Box 16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/>
              <a:r>
                <a:rPr lang="en-US" b="1">
                  <a:solidFill>
                    <a:srgbClr val="000000"/>
                  </a:solidFill>
                </a:rPr>
                <a:t>x</a:t>
              </a:r>
              <a:r>
                <a:rPr lang="en-US" b="1" baseline="30000">
                  <a:solidFill>
                    <a:srgbClr val="000000"/>
                  </a:solidFill>
                </a:rPr>
                <a:t>3</a:t>
              </a:r>
              <a:r>
                <a:rPr lang="en-US" b="1">
                  <a:solidFill>
                    <a:srgbClr val="000000"/>
                  </a:solidFill>
                </a:rPr>
                <a:t>y</a:t>
              </a:r>
              <a:r>
                <a:rPr lang="en-US" b="1" baseline="30000">
                  <a:solidFill>
                    <a:srgbClr val="000000"/>
                  </a:solidFill>
                </a:rPr>
                <a:t>4</a:t>
              </a:r>
              <a:r>
                <a:rPr lang="en-US" b="1">
                  <a:solidFill>
                    <a:srgbClr val="000000"/>
                  </a:solidFill>
                </a:rPr>
                <a:t>y</a:t>
              </a:r>
              <a:r>
                <a:rPr lang="en-US" b="1" baseline="30000">
                  <a:solidFill>
                    <a:srgbClr val="000000"/>
                  </a:solidFill>
                </a:rPr>
                <a:t>8</a:t>
              </a:r>
              <a:r>
                <a:rPr lang="en-US" b="1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0" y="1341438"/>
            <a:ext cx="2339975" cy="2159000"/>
            <a:chOff x="1111" y="2982"/>
            <a:chExt cx="1224" cy="1338"/>
          </a:xfrm>
        </p:grpSpPr>
        <p:sp>
          <p:nvSpPr>
            <p:cNvPr id="8219" name="AutoShape 18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Text Box 19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14400" lvl="1" indent="-45720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2x</a:t>
              </a:r>
              <a:r>
                <a:rPr lang="en-US" b="1" baseline="30000">
                  <a:solidFill>
                    <a:srgbClr val="000000"/>
                  </a:solidFill>
                </a:rPr>
                <a:t>3</a:t>
              </a:r>
              <a:r>
                <a:rPr lang="en-US" b="1">
                  <a:solidFill>
                    <a:srgbClr val="000000"/>
                  </a:solidFill>
                </a:rPr>
                <a:t>3x</a:t>
              </a:r>
            </a:p>
            <a:p>
              <a:pPr marL="457200" indent="-457200">
                <a:spcBef>
                  <a:spcPct val="50000"/>
                </a:spcBef>
                <a:buFontTx/>
                <a:buAutoNum type="arabicParenR"/>
              </a:pPr>
              <a:endParaRPr lang="en-US" b="1">
                <a:solidFill>
                  <a:srgbClr val="660033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3500438"/>
            <a:ext cx="1943100" cy="2124075"/>
            <a:chOff x="1111" y="2982"/>
            <a:chExt cx="1224" cy="1338"/>
          </a:xfrm>
        </p:grpSpPr>
        <p:sp>
          <p:nvSpPr>
            <p:cNvPr id="8217" name="AutoShape 21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Text Box 22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6х</a:t>
              </a:r>
              <a:r>
                <a:rPr lang="en-US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4</a:t>
              </a:r>
              <a:endParaRPr lang="en-US" b="1" baseline="30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200900" y="3500438"/>
            <a:ext cx="1943100" cy="2124075"/>
            <a:chOff x="1111" y="2982"/>
            <a:chExt cx="1224" cy="1338"/>
          </a:xfrm>
        </p:grpSpPr>
        <p:sp>
          <p:nvSpPr>
            <p:cNvPr id="8215" name="AutoShape 24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Text Box 25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х</a:t>
              </a:r>
              <a:r>
                <a:rPr lang="ru-RU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4</a:t>
              </a:r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у</a:t>
              </a:r>
              <a:r>
                <a:rPr lang="ru-RU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12</a:t>
              </a:r>
              <a:endParaRPr lang="en-US" baseline="30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651500" y="4733925"/>
            <a:ext cx="1943100" cy="2124075"/>
            <a:chOff x="1111" y="2982"/>
            <a:chExt cx="1224" cy="1338"/>
          </a:xfrm>
        </p:grpSpPr>
        <p:sp>
          <p:nvSpPr>
            <p:cNvPr id="8213" name="AutoShape 27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Text Box 28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-10а</a:t>
              </a:r>
              <a:r>
                <a:rPr lang="ru-RU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3</a:t>
              </a:r>
              <a:r>
                <a:rPr lang="en-US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b</a:t>
              </a: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051050" y="3429000"/>
            <a:ext cx="1943100" cy="2124075"/>
            <a:chOff x="1111" y="2982"/>
            <a:chExt cx="1224" cy="1338"/>
          </a:xfrm>
        </p:grpSpPr>
        <p:sp>
          <p:nvSpPr>
            <p:cNvPr id="8211" name="AutoShape 30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Text Box 31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х</a:t>
              </a:r>
              <a:r>
                <a:rPr lang="ru-RU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13</a:t>
              </a:r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у</a:t>
              </a: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116013" y="4733925"/>
            <a:ext cx="1943100" cy="2124075"/>
            <a:chOff x="1111" y="2982"/>
            <a:chExt cx="1224" cy="1338"/>
          </a:xfrm>
        </p:grpSpPr>
        <p:sp>
          <p:nvSpPr>
            <p:cNvPr id="8209" name="AutoShape 33"/>
            <p:cNvSpPr>
              <a:spLocks noChangeArrowheads="1"/>
            </p:cNvSpPr>
            <p:nvPr/>
          </p:nvSpPr>
          <p:spPr bwMode="auto">
            <a:xfrm>
              <a:off x="1111" y="2982"/>
              <a:ext cx="1224" cy="1338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Text Box 34"/>
            <p:cNvSpPr txBox="1">
              <a:spLocks noChangeArrowheads="1"/>
            </p:cNvSpPr>
            <p:nvPr/>
          </p:nvSpPr>
          <p:spPr bwMode="auto">
            <a:xfrm>
              <a:off x="1338" y="3475"/>
              <a:ext cx="9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ух</a:t>
              </a:r>
              <a:r>
                <a:rPr lang="ru-RU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4</a:t>
              </a:r>
              <a:endParaRPr lang="en-US" baseline="30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8207" name="Line 36"/>
          <p:cNvSpPr>
            <a:spLocks noChangeShapeType="1"/>
          </p:cNvSpPr>
          <p:nvPr/>
        </p:nvSpPr>
        <p:spPr bwMode="auto">
          <a:xfrm>
            <a:off x="4211638" y="1916113"/>
            <a:ext cx="0" cy="468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8208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185578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4495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/>
              <a:t> </a:t>
            </a:r>
            <a:r>
              <a:rPr lang="en-US" sz="3600"/>
              <a:t>13+6a+5a+(-</a:t>
            </a:r>
            <a:r>
              <a:rPr lang="ru-RU" sz="3600"/>
              <a:t> </a:t>
            </a:r>
            <a:r>
              <a:rPr lang="en-US" sz="3600"/>
              <a:t>4)</a:t>
            </a:r>
            <a:endParaRPr lang="ru-RU" sz="360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/>
              <a:t> </a:t>
            </a:r>
            <a:r>
              <a:rPr lang="en-US" sz="3600"/>
              <a:t>10a-b+2a-9b</a:t>
            </a:r>
            <a:endParaRPr lang="ru-RU" sz="360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/>
              <a:t> </a:t>
            </a:r>
            <a:r>
              <a:rPr lang="en-US" sz="3600"/>
              <a:t>7x</a:t>
            </a:r>
            <a:r>
              <a:rPr lang="en-US" sz="3600" baseline="30000"/>
              <a:t>2</a:t>
            </a:r>
            <a:r>
              <a:rPr lang="en-US" sz="3600"/>
              <a:t>+6y+7x</a:t>
            </a:r>
            <a:r>
              <a:rPr lang="ru-RU" sz="3600" baseline="30000"/>
              <a:t>2</a:t>
            </a:r>
            <a:r>
              <a:rPr lang="en-US" sz="3600"/>
              <a:t>-8y+x</a:t>
            </a:r>
            <a:endParaRPr lang="ru-RU" sz="360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600"/>
              <a:t> </a:t>
            </a:r>
            <a:r>
              <a:rPr lang="en-US" sz="3600"/>
              <a:t>-2x</a:t>
            </a:r>
            <a:r>
              <a:rPr lang="en-US" sz="3600" baseline="30000"/>
              <a:t>2</a:t>
            </a:r>
            <a:r>
              <a:rPr lang="en-US" sz="3600"/>
              <a:t>-3y+4x</a:t>
            </a:r>
            <a:r>
              <a:rPr lang="ru-RU" sz="3600"/>
              <a:t>+</a:t>
            </a:r>
            <a:r>
              <a:rPr lang="en-US" sz="3600"/>
              <a:t>6x</a:t>
            </a:r>
            <a:r>
              <a:rPr lang="en-US" sz="3600" baseline="30000"/>
              <a:t>2</a:t>
            </a:r>
            <a:r>
              <a:rPr lang="en-US" sz="3600"/>
              <a:t>-9</a:t>
            </a:r>
            <a:endParaRPr lang="ru-RU" sz="36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=</a:t>
            </a:r>
            <a:r>
              <a:rPr lang="en-US" sz="3200" b="1"/>
              <a:t>11a+9</a:t>
            </a:r>
            <a:r>
              <a:rPr lang="ru-RU" sz="3200" b="1"/>
              <a:t>;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57800" y="3352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=12a-10b</a:t>
            </a:r>
            <a:r>
              <a:rPr lang="ru-RU" sz="3200" b="1"/>
              <a:t>;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57800" y="41910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=14x</a:t>
            </a:r>
            <a:r>
              <a:rPr lang="en-US" sz="3200" b="1" baseline="30000"/>
              <a:t>2</a:t>
            </a:r>
            <a:r>
              <a:rPr lang="en-US" sz="3200" b="1"/>
              <a:t>-2y+x</a:t>
            </a:r>
            <a:r>
              <a:rPr lang="ru-RU" sz="3200" b="1"/>
              <a:t>;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0" y="4953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=4x</a:t>
            </a:r>
            <a:r>
              <a:rPr lang="en-US" sz="3200" b="1" baseline="30000"/>
              <a:t>2</a:t>
            </a:r>
            <a:r>
              <a:rPr lang="en-US" sz="3200" b="1"/>
              <a:t>-3y+4x-9</a:t>
            </a:r>
            <a:r>
              <a:rPr lang="ru-RU" sz="3200" b="1"/>
              <a:t>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357438" y="214313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Приведите подобные слагаемые:</a:t>
            </a:r>
          </a:p>
        </p:txBody>
      </p:sp>
      <p:pic>
        <p:nvPicPr>
          <p:cNvPr id="9224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21415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  <p:bldP spid="9223" grpId="0" autoUpdateAnimBg="0"/>
      <p:bldP spid="92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187450" y="1504950"/>
            <a:ext cx="6624638" cy="3857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многочлен  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его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стандартный вид</a:t>
            </a:r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/>
          </p:nvPr>
        </p:nvSpPr>
        <p:spPr>
          <a:xfrm>
            <a:off x="549275" y="1314450"/>
            <a:ext cx="7926388" cy="44529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Многочленом называется алгебраическая сумма одночленов.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3a</a:t>
            </a:r>
            <a:r>
              <a:rPr lang="ru-RU" baseline="30000" dirty="0" smtClean="0"/>
              <a:t>3</a:t>
            </a:r>
            <a:r>
              <a:rPr lang="en-US" dirty="0" smtClean="0"/>
              <a:t>b</a:t>
            </a:r>
            <a:r>
              <a:rPr lang="ru-RU" dirty="0" smtClean="0"/>
              <a:t> +</a:t>
            </a:r>
            <a:r>
              <a:rPr lang="en-US" dirty="0" smtClean="0"/>
              <a:t> </a:t>
            </a:r>
            <a:r>
              <a:rPr lang="ru-RU" dirty="0" smtClean="0"/>
              <a:t> 4</a:t>
            </a:r>
            <a:r>
              <a:rPr lang="en-US" dirty="0" err="1" smtClean="0"/>
              <a:t>xy</a:t>
            </a:r>
            <a:r>
              <a:rPr lang="en-US" dirty="0" smtClean="0"/>
              <a:t>  +  4   - </a:t>
            </a:r>
            <a:r>
              <a:rPr lang="ru-RU" dirty="0" smtClean="0"/>
              <a:t>многочлен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</a:t>
            </a:r>
            <a:r>
              <a:rPr lang="ru-RU" dirty="0" smtClean="0"/>
              <a:t>члены многочлена            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               </a:t>
            </a:r>
            <a:r>
              <a:rPr lang="ru-RU" dirty="0" smtClean="0">
                <a:solidFill>
                  <a:srgbClr val="00B0F0"/>
                </a:solidFill>
              </a:rPr>
              <a:t>Многочлен</a:t>
            </a:r>
          </a:p>
        </p:txBody>
      </p: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4572000" y="3571875"/>
            <a:ext cx="863600" cy="1368425"/>
          </a:xfrm>
          <a:prstGeom prst="curvedLeftArrow">
            <a:avLst>
              <a:gd name="adj1" fmla="val 31691"/>
              <a:gd name="adj2" fmla="val 6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18"/>
          <p:cNvSpPr>
            <a:spLocks noChangeArrowheads="1"/>
          </p:cNvSpPr>
          <p:nvPr/>
        </p:nvSpPr>
        <p:spPr bwMode="auto">
          <a:xfrm>
            <a:off x="571500" y="3500438"/>
            <a:ext cx="1368425" cy="1727200"/>
          </a:xfrm>
          <a:prstGeom prst="curvedRightArrow">
            <a:avLst>
              <a:gd name="adj1" fmla="val 25244"/>
              <a:gd name="adj2" fmla="val 504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  <a:endParaRPr lang="ru-RU"/>
          </a:p>
        </p:txBody>
      </p:sp>
      <p:sp>
        <p:nvSpPr>
          <p:cNvPr id="11270" name="AutoShape 19"/>
          <p:cNvSpPr>
            <a:spLocks noChangeArrowheads="1"/>
          </p:cNvSpPr>
          <p:nvPr/>
        </p:nvSpPr>
        <p:spPr bwMode="auto">
          <a:xfrm>
            <a:off x="3071813" y="35718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Являются многочленами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7</a:t>
            </a:r>
            <a:r>
              <a:rPr lang="ru-RU" dirty="0" smtClean="0"/>
              <a:t>ах – многочлен состоящий из одного </a:t>
            </a:r>
            <a:r>
              <a:rPr lang="en-US" dirty="0" smtClean="0"/>
              <a:t>           	  </a:t>
            </a:r>
            <a:r>
              <a:rPr lang="ru-RU" dirty="0" smtClean="0"/>
              <a:t>члена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7х</a:t>
            </a:r>
            <a:r>
              <a:rPr lang="ru-RU" baseline="30000" dirty="0" smtClean="0"/>
              <a:t>3</a:t>
            </a:r>
            <a:r>
              <a:rPr lang="ru-RU" dirty="0" smtClean="0"/>
              <a:t> – 5ху</a:t>
            </a:r>
            <a:r>
              <a:rPr lang="ru-RU" baseline="30000" dirty="0" smtClean="0"/>
              <a:t>2   </a:t>
            </a:r>
            <a:r>
              <a:rPr lang="ru-RU" dirty="0" smtClean="0"/>
              <a:t>- двучлен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4а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en-US" dirty="0" err="1" smtClean="0"/>
              <a:t>bx</a:t>
            </a:r>
            <a:r>
              <a:rPr lang="en-US" dirty="0" smtClean="0"/>
              <a:t> – 8ab</a:t>
            </a:r>
            <a:r>
              <a:rPr lang="ru-RU" dirty="0" smtClean="0"/>
              <a:t>   -  трёхчлен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НЕ ЯВЛЯЮТСЯ МНОГОЧЛЕНАМИ: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4с</a:t>
            </a:r>
            <a:r>
              <a:rPr lang="ru-RU" baseline="30000" dirty="0" smtClean="0"/>
              <a:t>2 </a:t>
            </a:r>
            <a:r>
              <a:rPr lang="ru-RU" dirty="0" smtClean="0"/>
              <a:t>– 5а : с</a:t>
            </a:r>
            <a:r>
              <a:rPr lang="ru-RU" baseline="30000" dirty="0" smtClean="0"/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(14</a:t>
            </a:r>
            <a:r>
              <a:rPr lang="en-US" dirty="0" smtClean="0"/>
              <a:t>x</a:t>
            </a:r>
            <a:r>
              <a:rPr lang="en-US" baseline="30000" dirty="0" smtClean="0"/>
              <a:t>4 </a:t>
            </a:r>
            <a:r>
              <a:rPr lang="en-US" dirty="0" smtClean="0"/>
              <a:t>– 5x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 : у + 3ху</a:t>
            </a:r>
            <a:r>
              <a:rPr lang="ru-RU" baseline="30000" dirty="0" smtClean="0"/>
              <a:t>2</a:t>
            </a:r>
            <a:r>
              <a:rPr lang="ru-RU" dirty="0" smtClean="0"/>
              <a:t> : у</a:t>
            </a:r>
            <a:r>
              <a:rPr lang="ru-RU" baseline="30000" dirty="0" smtClean="0"/>
              <a:t>7</a:t>
            </a:r>
            <a:r>
              <a:rPr lang="ru-RU" dirty="0" smtClean="0"/>
              <a:t> - 8</a:t>
            </a:r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7772400" cy="19716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Алгоритм приведения многочлена к стандартному виду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2089150"/>
            <a:ext cx="8229600" cy="40370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Все одночлены, входящие в многочлен, записать в стандартном виде.</a:t>
            </a:r>
          </a:p>
          <a:p>
            <a:pPr eaLnBrk="1" hangingPunct="1">
              <a:defRPr/>
            </a:pPr>
            <a:r>
              <a:rPr lang="ru-RU" dirty="0" smtClean="0"/>
              <a:t>Привести подобные члены многочлена.</a:t>
            </a:r>
          </a:p>
        </p:txBody>
      </p:sp>
    </p:spTree>
  </p:cSld>
  <p:clrMapOvr>
    <a:masterClrMapping/>
  </p:clrMapOvr>
  <p:transition spd="med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Designs\Эскиз.pot</Template>
  <TotalTime>857</TotalTime>
  <Words>432</Words>
  <Application>Microsoft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Comic Sans MS</vt:lpstr>
      <vt:lpstr>Times New Roman</vt:lpstr>
      <vt:lpstr>Verdana</vt:lpstr>
      <vt:lpstr>Облака</vt:lpstr>
      <vt:lpstr>Вершина горы</vt:lpstr>
      <vt:lpstr>Microsoft Equation 3.0</vt:lpstr>
      <vt:lpstr>Слайд 1</vt:lpstr>
      <vt:lpstr>Слайд 2</vt:lpstr>
      <vt:lpstr>Слайд 3</vt:lpstr>
      <vt:lpstr>   </vt:lpstr>
      <vt:lpstr>Слайд 5</vt:lpstr>
      <vt:lpstr>Слайд 6</vt:lpstr>
      <vt:lpstr>               Многочлен</vt:lpstr>
      <vt:lpstr>Являются многочленами</vt:lpstr>
      <vt:lpstr>Алгоритм приведения многочлена к стандартному виду</vt:lpstr>
      <vt:lpstr>Приведение подобных членов</vt:lpstr>
      <vt:lpstr>Пример: привести подобные члены.</vt:lpstr>
      <vt:lpstr>Слайд 12</vt:lpstr>
      <vt:lpstr>Слайд 13</vt:lpstr>
      <vt:lpstr>Степень многочлена стандартного вида</vt:lpstr>
      <vt:lpstr>Работа с учебником стр.58</vt:lpstr>
      <vt:lpstr>Домашнее  задание</vt:lpstr>
    </vt:vector>
  </TitlesOfParts>
  <Company>Russian Federation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RU</dc:creator>
  <cp:lastModifiedBy>Пользователь Windows</cp:lastModifiedBy>
  <cp:revision>34</cp:revision>
  <dcterms:created xsi:type="dcterms:W3CDTF">2002-11-26T14:09:22Z</dcterms:created>
  <dcterms:modified xsi:type="dcterms:W3CDTF">2018-02-23T20:55:45Z</dcterms:modified>
</cp:coreProperties>
</file>