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3079" name="Picture 7" descr="star-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4391025" y="4581525"/>
            <a:ext cx="4752975" cy="1011238"/>
          </a:xfrm>
        </p:spPr>
        <p:txBody>
          <a:bodyPr/>
          <a:lstStyle>
            <a:lvl1pPr>
              <a:defRPr sz="3600">
                <a:solidFill>
                  <a:schemeClr val="bg1"/>
                </a:solidFill>
              </a:defRPr>
            </a:lvl1pPr>
          </a:lstStyle>
          <a:p>
            <a:r>
              <a:rPr lang="ru-RU" smtClean="0"/>
              <a:t>Образец заголовка</a:t>
            </a:r>
            <a:endParaRPr lang="ru-RU"/>
          </a:p>
        </p:txBody>
      </p:sp>
      <p:sp>
        <p:nvSpPr>
          <p:cNvPr id="3075" name="Rectangle 3"/>
          <p:cNvSpPr>
            <a:spLocks noGrp="1" noChangeArrowheads="1"/>
          </p:cNvSpPr>
          <p:nvPr>
            <p:ph type="subTitle" idx="1"/>
          </p:nvPr>
        </p:nvSpPr>
        <p:spPr>
          <a:xfrm>
            <a:off x="4716463" y="5661025"/>
            <a:ext cx="4427537" cy="576263"/>
          </a:xfrm>
        </p:spPr>
        <p:txBody>
          <a:bodyPr/>
          <a:lstStyle>
            <a:lvl1pPr marL="0" indent="0" algn="ctr">
              <a:buFontTx/>
              <a:buNone/>
              <a:defRPr sz="2800">
                <a:solidFill>
                  <a:schemeClr val="bg1"/>
                </a:solidFill>
              </a:defRPr>
            </a:lvl1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11963" y="981075"/>
            <a:ext cx="1874837" cy="58769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87450" y="981075"/>
            <a:ext cx="5472113" cy="58769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87450" y="1916113"/>
            <a:ext cx="3673475" cy="4941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13325" y="1916113"/>
            <a:ext cx="3673475" cy="4941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star-2"/>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1187450" y="981075"/>
            <a:ext cx="7499350" cy="796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1187450" y="1916113"/>
            <a:ext cx="7499350" cy="4941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_____Microsoft_Office_Excel_97-20031.xls"/></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magic-news.ru/tag/opticheskie-illyuzii"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57356" y="1785926"/>
            <a:ext cx="5715040" cy="2000264"/>
          </a:xfrm>
        </p:spPr>
        <p:txBody>
          <a:bodyPr/>
          <a:lstStyle/>
          <a:p>
            <a:r>
              <a:rPr lang="ru-RU" b="1" i="1" dirty="0" smtClean="0"/>
              <a:t>Иллюзия -  обман зрения </a:t>
            </a:r>
            <a:br>
              <a:rPr lang="ru-RU" b="1" i="1" dirty="0" smtClean="0"/>
            </a:br>
            <a:r>
              <a:rPr lang="ru-RU" b="1" i="1" dirty="0" smtClean="0"/>
              <a:t>или хорошо зашифрованная картина</a:t>
            </a:r>
            <a:r>
              <a:rPr lang="ru-RU" dirty="0" smtClean="0"/>
              <a:t/>
            </a:r>
            <a:br>
              <a:rPr lang="ru-RU" dirty="0" smtClean="0"/>
            </a:br>
            <a:endParaRPr lang="ru-RU" dirty="0"/>
          </a:p>
        </p:txBody>
      </p:sp>
      <p:sp>
        <p:nvSpPr>
          <p:cNvPr id="2051" name="Rectangle 3"/>
          <p:cNvSpPr>
            <a:spLocks noGrp="1" noChangeArrowheads="1"/>
          </p:cNvSpPr>
          <p:nvPr>
            <p:ph type="subTitle" idx="1"/>
          </p:nvPr>
        </p:nvSpPr>
        <p:spPr>
          <a:xfrm>
            <a:off x="4500562" y="5572140"/>
            <a:ext cx="4427537" cy="576263"/>
          </a:xfrm>
        </p:spPr>
        <p:txBody>
          <a:bodyPr/>
          <a:lstStyle/>
          <a:p>
            <a:r>
              <a:rPr lang="ru-RU" sz="1800" dirty="0" smtClean="0"/>
              <a:t>Автор: Панкова Ольга </a:t>
            </a:r>
          </a:p>
          <a:p>
            <a:r>
              <a:rPr lang="ru-RU" sz="1800" dirty="0" smtClean="0"/>
              <a:t>Руководитель: </a:t>
            </a:r>
            <a:r>
              <a:rPr lang="ru-RU" sz="1800" dirty="0" err="1" smtClean="0"/>
              <a:t>Булдина</a:t>
            </a:r>
            <a:r>
              <a:rPr lang="ru-RU" sz="1800" dirty="0" smtClean="0"/>
              <a:t> Л.В.</a:t>
            </a:r>
          </a:p>
          <a:p>
            <a:r>
              <a:rPr lang="ru-RU" sz="1400" dirty="0" smtClean="0"/>
              <a:t> </a:t>
            </a:r>
          </a:p>
          <a:p>
            <a:r>
              <a:rPr lang="ru-RU" sz="1400" dirty="0" smtClean="0"/>
              <a:t>                                                                                   </a:t>
            </a:r>
            <a:endParaRPr lang="ru-RU" dirty="0" smtClean="0"/>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4480" y="1285860"/>
            <a:ext cx="7000924" cy="707886"/>
          </a:xfrm>
          <a:prstGeom prst="rect">
            <a:avLst/>
          </a:prstGeom>
        </p:spPr>
        <p:txBody>
          <a:bodyPr wrap="square">
            <a:spAutoFit/>
          </a:bodyPr>
          <a:lstStyle/>
          <a:p>
            <a:r>
              <a:rPr lang="ru-RU" sz="2000" b="1" i="1" dirty="0" smtClean="0">
                <a:solidFill>
                  <a:schemeClr val="accent2">
                    <a:lumMod val="75000"/>
                  </a:schemeClr>
                </a:solidFill>
                <a:latin typeface="Times New Roman" pitchFamily="18" charset="0"/>
                <a:cs typeface="Times New Roman" pitchFamily="18" charset="0"/>
              </a:rPr>
              <a:t>Кажущиеся фигуры – когда фигуры, которых на самом деле нет -видны.</a:t>
            </a:r>
            <a:endParaRPr lang="ru-RU" sz="2000" dirty="0">
              <a:solidFill>
                <a:schemeClr val="accent2">
                  <a:lumMod val="75000"/>
                </a:schemeClr>
              </a:solidFill>
              <a:latin typeface="Times New Roman" pitchFamily="18" charset="0"/>
              <a:cs typeface="Times New Roman" pitchFamily="18" charset="0"/>
            </a:endParaRPr>
          </a:p>
        </p:txBody>
      </p:sp>
      <p:pic>
        <p:nvPicPr>
          <p:cNvPr id="23554" name="Рисунок 10" descr="3d картины Amazing 3d art wallpaper"/>
          <p:cNvPicPr>
            <a:picLocks noChangeAspect="1" noChangeArrowheads="1"/>
          </p:cNvPicPr>
          <p:nvPr/>
        </p:nvPicPr>
        <p:blipFill>
          <a:blip r:embed="rId2"/>
          <a:srcRect/>
          <a:stretch>
            <a:fillRect/>
          </a:stretch>
        </p:blipFill>
        <p:spPr bwMode="auto">
          <a:xfrm>
            <a:off x="4643823" y="1928802"/>
            <a:ext cx="4500177" cy="2928958"/>
          </a:xfrm>
          <a:prstGeom prst="rect">
            <a:avLst/>
          </a:prstGeom>
          <a:noFill/>
          <a:ln w="9525">
            <a:noFill/>
            <a:miter lim="800000"/>
            <a:headEnd/>
            <a:tailEnd/>
          </a:ln>
        </p:spPr>
      </p:pic>
      <p:pic>
        <p:nvPicPr>
          <p:cNvPr id="4" name="Рисунок 3" descr="Заливные полы - Полы - Блоги - ПоРемонту.Ру"/>
          <p:cNvPicPr/>
          <p:nvPr/>
        </p:nvPicPr>
        <p:blipFill>
          <a:blip r:embed="rId3"/>
          <a:srcRect/>
          <a:stretch>
            <a:fillRect/>
          </a:stretch>
        </p:blipFill>
        <p:spPr bwMode="auto">
          <a:xfrm>
            <a:off x="1" y="2560474"/>
            <a:ext cx="4572000" cy="32259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4480" y="1285860"/>
            <a:ext cx="6715172" cy="707886"/>
          </a:xfrm>
          <a:prstGeom prst="rect">
            <a:avLst/>
          </a:prstGeom>
        </p:spPr>
        <p:txBody>
          <a:bodyPr wrap="square">
            <a:spAutoFit/>
          </a:bodyPr>
          <a:lstStyle/>
          <a:p>
            <a:r>
              <a:rPr lang="ru-RU" sz="2000" b="1" i="1" dirty="0" smtClean="0">
                <a:solidFill>
                  <a:schemeClr val="accent2">
                    <a:lumMod val="75000"/>
                  </a:schemeClr>
                </a:solidFill>
                <a:latin typeface="Times New Roman" pitchFamily="18" charset="0"/>
                <a:cs typeface="Times New Roman" pitchFamily="18" charset="0"/>
              </a:rPr>
              <a:t>Невозможные фигуры – </a:t>
            </a:r>
            <a:r>
              <a:rPr lang="ru-RU" sz="2000" b="1" i="1" dirty="0" err="1" smtClean="0">
                <a:solidFill>
                  <a:schemeClr val="accent2">
                    <a:lumMod val="75000"/>
                  </a:schemeClr>
                </a:solidFill>
                <a:latin typeface="Times New Roman" pitchFamily="18" charset="0"/>
                <a:cs typeface="Times New Roman" pitchFamily="18" charset="0"/>
              </a:rPr>
              <a:t>фигуры</a:t>
            </a:r>
            <a:r>
              <a:rPr lang="ru-RU" sz="2000" b="1" i="1" dirty="0" smtClean="0">
                <a:solidFill>
                  <a:schemeClr val="accent2">
                    <a:lumMod val="75000"/>
                  </a:schemeClr>
                </a:solidFill>
                <a:latin typeface="Times New Roman" pitchFamily="18" charset="0"/>
                <a:cs typeface="Times New Roman" pitchFamily="18" charset="0"/>
              </a:rPr>
              <a:t>, не существующие в природе, но, существующие в нашем воображении.</a:t>
            </a:r>
            <a:endParaRPr lang="ru-RU" sz="2000" dirty="0">
              <a:solidFill>
                <a:schemeClr val="accent2">
                  <a:lumMod val="75000"/>
                </a:schemeClr>
              </a:solidFill>
              <a:latin typeface="Times New Roman" pitchFamily="18" charset="0"/>
              <a:cs typeface="Times New Roman" pitchFamily="18" charset="0"/>
            </a:endParaRPr>
          </a:p>
        </p:txBody>
      </p:sp>
      <p:pic>
        <p:nvPicPr>
          <p:cNvPr id="24579" name="Рисунок 32" descr="http://www.sciam.ru/2004/6/img/ris5.jpg"/>
          <p:cNvPicPr>
            <a:picLocks noChangeAspect="1" noChangeArrowheads="1"/>
          </p:cNvPicPr>
          <p:nvPr/>
        </p:nvPicPr>
        <p:blipFill>
          <a:blip r:embed="rId2"/>
          <a:srcRect/>
          <a:stretch>
            <a:fillRect/>
          </a:stretch>
        </p:blipFill>
        <p:spPr bwMode="auto">
          <a:xfrm>
            <a:off x="285720" y="3429000"/>
            <a:ext cx="3286148" cy="2924672"/>
          </a:xfrm>
          <a:prstGeom prst="rect">
            <a:avLst/>
          </a:prstGeom>
          <a:noFill/>
          <a:ln w="9525">
            <a:noFill/>
            <a:miter lim="800000"/>
            <a:headEnd/>
            <a:tailEnd/>
          </a:ln>
        </p:spPr>
      </p:pic>
      <p:pic>
        <p:nvPicPr>
          <p:cNvPr id="24580" name="Picture 3"/>
          <p:cNvPicPr>
            <a:picLocks noChangeAspect="1" noChangeArrowheads="1"/>
          </p:cNvPicPr>
          <p:nvPr/>
        </p:nvPicPr>
        <p:blipFill>
          <a:blip r:embed="rId3"/>
          <a:srcRect/>
          <a:stretch>
            <a:fillRect/>
          </a:stretch>
        </p:blipFill>
        <p:spPr bwMode="auto">
          <a:xfrm>
            <a:off x="3929058" y="2285992"/>
            <a:ext cx="1733547" cy="3330235"/>
          </a:xfrm>
          <a:prstGeom prst="rect">
            <a:avLst/>
          </a:prstGeom>
          <a:noFill/>
          <a:ln w="9525">
            <a:noFill/>
            <a:miter lim="800000"/>
            <a:headEnd/>
            <a:tailEnd/>
          </a:ln>
        </p:spPr>
      </p:pic>
      <p:pic>
        <p:nvPicPr>
          <p:cNvPr id="24581" name="Picture 5" descr="mad"/>
          <p:cNvPicPr>
            <a:picLocks noChangeAspect="1" noChangeArrowheads="1"/>
          </p:cNvPicPr>
          <p:nvPr/>
        </p:nvPicPr>
        <p:blipFill>
          <a:blip r:embed="rId4"/>
          <a:srcRect/>
          <a:stretch>
            <a:fillRect/>
          </a:stretch>
        </p:blipFill>
        <p:spPr bwMode="auto">
          <a:xfrm>
            <a:off x="6143636" y="3500438"/>
            <a:ext cx="2377680" cy="17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071546"/>
            <a:ext cx="6429404" cy="1015663"/>
          </a:xfrm>
          <a:prstGeom prst="rect">
            <a:avLst/>
          </a:prstGeom>
        </p:spPr>
        <p:txBody>
          <a:bodyPr wrap="square">
            <a:spAutoFit/>
          </a:bodyPr>
          <a:lstStyle/>
          <a:p>
            <a:pPr algn="ctr"/>
            <a:r>
              <a:rPr lang="ru-RU" b="1" i="1" dirty="0" smtClean="0"/>
              <a:t> </a:t>
            </a:r>
            <a:r>
              <a:rPr lang="ru-RU" sz="2000" b="1" i="1" dirty="0" smtClean="0">
                <a:solidFill>
                  <a:schemeClr val="accent2">
                    <a:lumMod val="75000"/>
                  </a:schemeClr>
                </a:solidFill>
                <a:latin typeface="Times New Roman" pitchFamily="18" charset="0"/>
                <a:cs typeface="Times New Roman" pitchFamily="18" charset="0"/>
              </a:rPr>
              <a:t>Перевертыши – картины, которые при переворачивании «превращаются» в другие изображения.</a:t>
            </a:r>
            <a:endParaRPr lang="ru-RU" sz="2000" dirty="0">
              <a:solidFill>
                <a:schemeClr val="accent2">
                  <a:lumMod val="75000"/>
                </a:schemeClr>
              </a:solidFill>
              <a:latin typeface="Times New Roman" pitchFamily="18" charset="0"/>
              <a:cs typeface="Times New Roman" pitchFamily="18" charset="0"/>
            </a:endParaRPr>
          </a:p>
        </p:txBody>
      </p:sp>
      <p:pic>
        <p:nvPicPr>
          <p:cNvPr id="25602" name="Рисунок 4" descr="Оптические иллюзии Часть 2"/>
          <p:cNvPicPr>
            <a:picLocks noChangeAspect="1" noChangeArrowheads="1"/>
          </p:cNvPicPr>
          <p:nvPr/>
        </p:nvPicPr>
        <p:blipFill>
          <a:blip r:embed="rId2"/>
          <a:srcRect/>
          <a:stretch>
            <a:fillRect/>
          </a:stretch>
        </p:blipFill>
        <p:spPr bwMode="auto">
          <a:xfrm>
            <a:off x="214282" y="2071678"/>
            <a:ext cx="3562350" cy="2228850"/>
          </a:xfrm>
          <a:prstGeom prst="rect">
            <a:avLst/>
          </a:prstGeom>
          <a:noFill/>
          <a:ln w="9525">
            <a:noFill/>
            <a:miter lim="800000"/>
            <a:headEnd/>
            <a:tailEnd/>
          </a:ln>
        </p:spPr>
      </p:pic>
      <p:pic>
        <p:nvPicPr>
          <p:cNvPr id="25603" name="Рисунок 2" descr="оптическая иллюзия - перевертыш"/>
          <p:cNvPicPr>
            <a:picLocks noChangeAspect="1" noChangeArrowheads="1"/>
          </p:cNvPicPr>
          <p:nvPr/>
        </p:nvPicPr>
        <p:blipFill>
          <a:blip r:embed="rId3"/>
          <a:srcRect/>
          <a:stretch>
            <a:fillRect/>
          </a:stretch>
        </p:blipFill>
        <p:spPr bwMode="auto">
          <a:xfrm rot="10800000">
            <a:off x="6286512" y="2214554"/>
            <a:ext cx="1714500" cy="1714500"/>
          </a:xfrm>
          <a:prstGeom prst="rect">
            <a:avLst/>
          </a:prstGeom>
          <a:noFill/>
          <a:ln w="9525">
            <a:noFill/>
            <a:miter lim="800000"/>
            <a:headEnd/>
            <a:tailEnd/>
          </a:ln>
        </p:spPr>
      </p:pic>
      <p:pic>
        <p:nvPicPr>
          <p:cNvPr id="25604" name="Picture 4"/>
          <p:cNvPicPr>
            <a:picLocks noChangeAspect="1" noChangeArrowheads="1"/>
          </p:cNvPicPr>
          <p:nvPr/>
        </p:nvPicPr>
        <p:blipFill>
          <a:blip r:embed="rId4"/>
          <a:srcRect/>
          <a:stretch>
            <a:fillRect/>
          </a:stretch>
        </p:blipFill>
        <p:spPr bwMode="auto">
          <a:xfrm>
            <a:off x="214282" y="4357694"/>
            <a:ext cx="3810000" cy="2352675"/>
          </a:xfrm>
          <a:prstGeom prst="rect">
            <a:avLst/>
          </a:prstGeom>
          <a:noFill/>
          <a:ln w="9525">
            <a:noFill/>
            <a:miter lim="800000"/>
            <a:headEnd/>
            <a:tailEnd/>
          </a:ln>
          <a:effectLst/>
        </p:spPr>
      </p:pic>
      <p:pic>
        <p:nvPicPr>
          <p:cNvPr id="25605" name="Picture 5"/>
          <p:cNvPicPr>
            <a:picLocks noChangeAspect="1" noChangeArrowheads="1"/>
          </p:cNvPicPr>
          <p:nvPr/>
        </p:nvPicPr>
        <p:blipFill>
          <a:blip r:embed="rId5"/>
          <a:srcRect/>
          <a:stretch>
            <a:fillRect/>
          </a:stretch>
        </p:blipFill>
        <p:spPr bwMode="auto">
          <a:xfrm>
            <a:off x="3929058" y="2071678"/>
            <a:ext cx="2019300" cy="2438400"/>
          </a:xfrm>
          <a:prstGeom prst="rect">
            <a:avLst/>
          </a:prstGeom>
          <a:noFill/>
          <a:ln w="9525">
            <a:noFill/>
            <a:miter lim="800000"/>
            <a:headEnd/>
            <a:tailEnd/>
          </a:ln>
          <a:effectLst/>
        </p:spPr>
      </p:pic>
      <p:pic>
        <p:nvPicPr>
          <p:cNvPr id="7" name="Рисунок 6" descr="Картинки-перевертыши"/>
          <p:cNvPicPr/>
          <p:nvPr/>
        </p:nvPicPr>
        <p:blipFill>
          <a:blip r:embed="rId6"/>
          <a:srcRect/>
          <a:stretch>
            <a:fillRect/>
          </a:stretch>
        </p:blipFill>
        <p:spPr bwMode="auto">
          <a:xfrm>
            <a:off x="4214810" y="4500570"/>
            <a:ext cx="4583103"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0298" y="1214422"/>
            <a:ext cx="5929354" cy="707886"/>
          </a:xfrm>
          <a:prstGeom prst="rect">
            <a:avLst/>
          </a:prstGeom>
        </p:spPr>
        <p:txBody>
          <a:bodyPr wrap="square">
            <a:spAutoFit/>
          </a:bodyPr>
          <a:lstStyle/>
          <a:p>
            <a:r>
              <a:rPr lang="ru-RU" sz="2000" b="1" i="1" dirty="0" smtClean="0">
                <a:solidFill>
                  <a:schemeClr val="accent2">
                    <a:lumMod val="75000"/>
                  </a:schemeClr>
                </a:solidFill>
                <a:latin typeface="Times New Roman" pitchFamily="18" charset="0"/>
                <a:cs typeface="Times New Roman" pitchFamily="18" charset="0"/>
              </a:rPr>
              <a:t>Распознавание образа – когда в обычной картине можно увидеть другие образы. </a:t>
            </a:r>
            <a:endParaRPr lang="ru-RU" sz="2000" dirty="0">
              <a:solidFill>
                <a:schemeClr val="accent2">
                  <a:lumMod val="75000"/>
                </a:schemeClr>
              </a:solidFill>
              <a:latin typeface="Times New Roman" pitchFamily="18" charset="0"/>
              <a:cs typeface="Times New Roman" pitchFamily="18" charset="0"/>
            </a:endParaRPr>
          </a:p>
        </p:txBody>
      </p:sp>
      <p:pic>
        <p:nvPicPr>
          <p:cNvPr id="26626" name="Рисунок 1" descr="http://crosti.ru/patterns/00/08/1e/8b91b0b157/%D0%9F%D0%BE%D0%BB%D0%B5%D1%82%20%D0%BE%D1%80%D0%BB%D0%B0-1.jpg"/>
          <p:cNvPicPr>
            <a:picLocks noChangeAspect="1" noChangeArrowheads="1"/>
          </p:cNvPicPr>
          <p:nvPr/>
        </p:nvPicPr>
        <p:blipFill>
          <a:blip r:embed="rId2"/>
          <a:srcRect/>
          <a:stretch>
            <a:fillRect/>
          </a:stretch>
        </p:blipFill>
        <p:spPr bwMode="auto">
          <a:xfrm>
            <a:off x="0" y="2136672"/>
            <a:ext cx="3643306" cy="4559397"/>
          </a:xfrm>
          <a:prstGeom prst="rect">
            <a:avLst/>
          </a:prstGeom>
          <a:noFill/>
          <a:ln w="9525">
            <a:noFill/>
            <a:miter lim="800000"/>
            <a:headEnd/>
            <a:tailEnd/>
          </a:ln>
        </p:spPr>
      </p:pic>
      <p:pic>
        <p:nvPicPr>
          <p:cNvPr id="26627" name="Picture 3"/>
          <p:cNvPicPr>
            <a:picLocks noChangeAspect="1" noChangeArrowheads="1"/>
          </p:cNvPicPr>
          <p:nvPr/>
        </p:nvPicPr>
        <p:blipFill>
          <a:blip r:embed="rId3"/>
          <a:srcRect/>
          <a:stretch>
            <a:fillRect/>
          </a:stretch>
        </p:blipFill>
        <p:spPr bwMode="auto">
          <a:xfrm>
            <a:off x="4000496" y="2714620"/>
            <a:ext cx="4734375"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3174" y="1214422"/>
            <a:ext cx="3453125" cy="400110"/>
          </a:xfrm>
          <a:prstGeom prst="rect">
            <a:avLst/>
          </a:prstGeom>
        </p:spPr>
        <p:txBody>
          <a:bodyPr wrap="none">
            <a:spAutoFit/>
          </a:bodyPr>
          <a:lstStyle/>
          <a:p>
            <a:r>
              <a:rPr lang="ru-RU" sz="2000" b="1" i="1" dirty="0" smtClean="0">
                <a:solidFill>
                  <a:schemeClr val="accent2">
                    <a:lumMod val="75000"/>
                  </a:schemeClr>
                </a:solidFill>
                <a:latin typeface="Times New Roman" pitchFamily="18" charset="0"/>
                <a:cs typeface="Times New Roman" pitchFamily="18" charset="0"/>
              </a:rPr>
              <a:t>Соотношение фигур и фона.</a:t>
            </a:r>
            <a:endParaRPr lang="ru-RU" sz="2000" dirty="0">
              <a:solidFill>
                <a:schemeClr val="accent2">
                  <a:lumMod val="75000"/>
                </a:schemeClr>
              </a:solidFill>
              <a:latin typeface="Times New Roman" pitchFamily="18" charset="0"/>
              <a:cs typeface="Times New Roman" pitchFamily="18" charset="0"/>
            </a:endParaRPr>
          </a:p>
        </p:txBody>
      </p:sp>
      <p:pic>
        <p:nvPicPr>
          <p:cNvPr id="27650" name="Picture 2"/>
          <p:cNvPicPr>
            <a:picLocks noChangeAspect="1" noChangeArrowheads="1"/>
          </p:cNvPicPr>
          <p:nvPr/>
        </p:nvPicPr>
        <p:blipFill>
          <a:blip r:embed="rId2"/>
          <a:srcRect/>
          <a:stretch>
            <a:fillRect/>
          </a:stretch>
        </p:blipFill>
        <p:spPr bwMode="auto">
          <a:xfrm>
            <a:off x="5786446" y="1928801"/>
            <a:ext cx="2505081" cy="2896047"/>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a:srcRect/>
          <a:stretch>
            <a:fillRect/>
          </a:stretch>
        </p:blipFill>
        <p:spPr bwMode="auto">
          <a:xfrm>
            <a:off x="285719" y="2928934"/>
            <a:ext cx="5191557" cy="34575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4480" y="1214422"/>
            <a:ext cx="6929486" cy="1015663"/>
          </a:xfrm>
          <a:prstGeom prst="rect">
            <a:avLst/>
          </a:prstGeom>
        </p:spPr>
        <p:txBody>
          <a:bodyPr wrap="square">
            <a:spAutoFit/>
          </a:bodyPr>
          <a:lstStyle/>
          <a:p>
            <a:r>
              <a:rPr lang="ru-RU" sz="2000" b="1" i="1" dirty="0" smtClean="0">
                <a:solidFill>
                  <a:schemeClr val="accent2">
                    <a:lumMod val="75000"/>
                  </a:schemeClr>
                </a:solidFill>
                <a:latin typeface="Times New Roman" pitchFamily="18" charset="0"/>
                <a:cs typeface="Times New Roman" pitchFamily="18" charset="0"/>
              </a:rPr>
              <a:t>Иллюзия движения – в этом случае вроде бы статистическое и неподвижное изображение как бы оживает и начинает двигаться </a:t>
            </a:r>
            <a:endParaRPr lang="ru-RU" sz="2000" dirty="0">
              <a:solidFill>
                <a:schemeClr val="accent2">
                  <a:lumMod val="75000"/>
                </a:schemeClr>
              </a:solidFill>
              <a:latin typeface="Times New Roman" pitchFamily="18" charset="0"/>
              <a:cs typeface="Times New Roman" pitchFamily="18" charset="0"/>
            </a:endParaRPr>
          </a:p>
        </p:txBody>
      </p:sp>
      <p:pic>
        <p:nvPicPr>
          <p:cNvPr id="28674" name="Рисунок 1" descr="http://crosti.ru/patterns/00/08/41/5372354cee/%D0%9E%D0%BF%D1%82%D0%B8%D1%87%D0%B5%D1%81%D0%BA%D0%B0%D1%8F%20%D0%B8%D0%BB%D0%BB%D1%8E%D0%B7%D0%B8%D1%8F.%20%D0%92%D1%80%D0%B0%D1%89%D0%B5%D0%BD%D0%B8%D0%B5.-1.jpg"/>
          <p:cNvPicPr>
            <a:picLocks noChangeAspect="1" noChangeArrowheads="1"/>
          </p:cNvPicPr>
          <p:nvPr/>
        </p:nvPicPr>
        <p:blipFill>
          <a:blip r:embed="rId2"/>
          <a:srcRect/>
          <a:stretch>
            <a:fillRect/>
          </a:stretch>
        </p:blipFill>
        <p:spPr bwMode="auto">
          <a:xfrm>
            <a:off x="642910" y="2714620"/>
            <a:ext cx="3781425" cy="3781425"/>
          </a:xfrm>
          <a:prstGeom prst="rect">
            <a:avLst/>
          </a:prstGeom>
          <a:noFill/>
          <a:ln w="9525">
            <a:noFill/>
            <a:miter lim="800000"/>
            <a:headEnd/>
            <a:tailEnd/>
          </a:ln>
        </p:spPr>
      </p:pic>
      <p:pic>
        <p:nvPicPr>
          <p:cNvPr id="4" name="Рисунок 3" descr="http://crosti.ru/patterns/00/02/0d/42d6488d95/%D0%B6%D0%B8%D0%B2%D0%BE%D0%B5%20%D1%81%D0%B5%D1%80%D0%B4%D0%B5%D1%87%D0%BA%D0%BE-1.jpg"/>
          <p:cNvPicPr/>
          <p:nvPr/>
        </p:nvPicPr>
        <p:blipFill>
          <a:blip r:embed="rId3"/>
          <a:srcRect/>
          <a:stretch>
            <a:fillRect/>
          </a:stretch>
        </p:blipFill>
        <p:spPr bwMode="auto">
          <a:xfrm>
            <a:off x="4929190" y="2500306"/>
            <a:ext cx="3838575" cy="383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1214422"/>
            <a:ext cx="6072230" cy="400110"/>
          </a:xfrm>
          <a:prstGeom prst="rect">
            <a:avLst/>
          </a:prstGeom>
        </p:spPr>
        <p:txBody>
          <a:bodyPr wrap="square">
            <a:spAutoFit/>
          </a:bodyPr>
          <a:lstStyle/>
          <a:p>
            <a:r>
              <a:rPr lang="ru-RU" sz="2000" b="1" dirty="0" smtClean="0">
                <a:solidFill>
                  <a:schemeClr val="accent2">
                    <a:lumMod val="75000"/>
                  </a:schemeClr>
                </a:solidFill>
                <a:latin typeface="Times New Roman" pitchFamily="18" charset="0"/>
                <a:cs typeface="Times New Roman" pitchFamily="18" charset="0"/>
              </a:rPr>
              <a:t>3. Иллюзии на страницах учебника математики</a:t>
            </a:r>
            <a:endParaRPr lang="ru-RU" sz="2000" dirty="0">
              <a:solidFill>
                <a:schemeClr val="accent2">
                  <a:lumMod val="75000"/>
                </a:schemeClr>
              </a:solidFill>
              <a:latin typeface="Times New Roman" pitchFamily="18" charset="0"/>
              <a:cs typeface="Times New Roman" pitchFamily="18" charset="0"/>
            </a:endParaRPr>
          </a:p>
        </p:txBody>
      </p:sp>
      <p:sp>
        <p:nvSpPr>
          <p:cNvPr id="3" name="Прямоугольник 2"/>
          <p:cNvSpPr/>
          <p:nvPr/>
        </p:nvSpPr>
        <p:spPr>
          <a:xfrm>
            <a:off x="1214414" y="1714488"/>
            <a:ext cx="7429552" cy="2031325"/>
          </a:xfrm>
          <a:prstGeom prst="rect">
            <a:avLst/>
          </a:prstGeom>
        </p:spPr>
        <p:txBody>
          <a:bodyPr wrap="square">
            <a:spAutoFit/>
          </a:bodyPr>
          <a:lstStyle/>
          <a:p>
            <a:r>
              <a:rPr lang="ru-RU" dirty="0" smtClean="0"/>
              <a:t>      </a:t>
            </a:r>
            <a:r>
              <a:rPr lang="ru-RU" dirty="0" smtClean="0">
                <a:solidFill>
                  <a:schemeClr val="accent2">
                    <a:lumMod val="75000"/>
                  </a:schemeClr>
                </a:solidFill>
                <a:latin typeface="Times New Roman" pitchFamily="18" charset="0"/>
                <a:cs typeface="Times New Roman" pitchFamily="18" charset="0"/>
              </a:rPr>
              <a:t>Одна из самых известных оптико-геометрических иллюзий, которая известна уже более ста лет - иллюзия </a:t>
            </a:r>
            <a:r>
              <a:rPr lang="ru-RU" dirty="0" err="1" smtClean="0">
                <a:solidFill>
                  <a:schemeClr val="accent2">
                    <a:lumMod val="75000"/>
                  </a:schemeClr>
                </a:solidFill>
                <a:latin typeface="Times New Roman" pitchFamily="18" charset="0"/>
                <a:cs typeface="Times New Roman" pitchFamily="18" charset="0"/>
              </a:rPr>
              <a:t>Мюллера-Лайера</a:t>
            </a:r>
            <a:r>
              <a:rPr lang="ru-RU" dirty="0" smtClean="0">
                <a:solidFill>
                  <a:schemeClr val="accent2">
                    <a:lumMod val="75000"/>
                  </a:schemeClr>
                </a:solidFill>
                <a:latin typeface="Times New Roman" pitchFamily="18" charset="0"/>
                <a:cs typeface="Times New Roman" pitchFamily="18" charset="0"/>
              </a:rPr>
              <a:t>  К концам двух равных по длине отрезков пририсованы стрелки, к одной - расходящиеся в разные стороны, а к другой - сходящиеся навстречу друг другу. Посмотрев на этот рисунок, большинство наблюдателей скажет, что левый отрезок со стрелочками наружу длиннее правого со стрелочками, направленными внутрь. </a:t>
            </a:r>
            <a:endParaRPr lang="ru-RU" dirty="0">
              <a:solidFill>
                <a:schemeClr val="accent2">
                  <a:lumMod val="75000"/>
                </a:schemeClr>
              </a:solidFill>
              <a:latin typeface="Times New Roman" pitchFamily="18" charset="0"/>
              <a:cs typeface="Times New Roman" pitchFamily="18" charset="0"/>
            </a:endParaRPr>
          </a:p>
        </p:txBody>
      </p:sp>
      <p:pic>
        <p:nvPicPr>
          <p:cNvPr id="29698" name="Рисунок 29" descr="http://www.sciam.ru/2004/6/img/ris2.gif"/>
          <p:cNvPicPr>
            <a:picLocks noChangeAspect="1" noChangeArrowheads="1"/>
          </p:cNvPicPr>
          <p:nvPr/>
        </p:nvPicPr>
        <p:blipFill>
          <a:blip r:embed="rId2"/>
          <a:srcRect/>
          <a:stretch>
            <a:fillRect/>
          </a:stretch>
        </p:blipFill>
        <p:spPr bwMode="auto">
          <a:xfrm>
            <a:off x="1500166" y="3857628"/>
            <a:ext cx="413385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214414" y="1142984"/>
            <a:ext cx="792958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Объект Тьерри</a:t>
            </a:r>
            <a:endParaRPr kumimoji="0" lang="ru-RU" sz="2000" b="0" i="0" u="none" strike="noStrike" cap="none" normalizeH="0" baseline="0" dirty="0" smtClean="0">
              <a:ln>
                <a:noFill/>
              </a:ln>
              <a:solidFill>
                <a:schemeClr val="accent2">
                  <a:lumMod val="75000"/>
                </a:schemeClr>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Объект состоит из пяти одинаковых ромбов со сторонами 60 и 120 градусов. На рисунке можно увидеть два куба, соединенные по одной поверхности. Если вести взгляд снизу вверх, отчетливо виден нижний куб с двумя стенками вверху, а если вести взгляд сверху вниз - верхний куб со стенками внизу. </a:t>
            </a:r>
            <a:endParaRPr kumimoji="0" lang="ru-RU" sz="2000" b="0" i="0" u="none" strike="noStrike" cap="none" normalizeH="0" baseline="0" dirty="0" smtClean="0">
              <a:ln>
                <a:noFill/>
              </a:ln>
              <a:solidFill>
                <a:schemeClr val="accent2">
                  <a:lumMod val="75000"/>
                </a:schemeClr>
              </a:solidFill>
              <a:effectLst/>
              <a:latin typeface="Times New Roman" pitchFamily="18" charset="0"/>
              <a:cs typeface="Times New Roman" pitchFamily="18" charset="0"/>
            </a:endParaRPr>
          </a:p>
        </p:txBody>
      </p:sp>
      <p:pic>
        <p:nvPicPr>
          <p:cNvPr id="30722" name="Picture 13" descr="Описание: 22"/>
          <p:cNvPicPr>
            <a:picLocks noChangeAspect="1" noChangeArrowheads="1"/>
          </p:cNvPicPr>
          <p:nvPr/>
        </p:nvPicPr>
        <p:blipFill>
          <a:blip r:embed="rId2"/>
          <a:srcRect l="11765" r="29411" b="9492"/>
          <a:stretch>
            <a:fillRect/>
          </a:stretch>
        </p:blipFill>
        <p:spPr bwMode="auto">
          <a:xfrm>
            <a:off x="6215074" y="3214686"/>
            <a:ext cx="2030418" cy="2952394"/>
          </a:xfrm>
          <a:prstGeom prst="rect">
            <a:avLst/>
          </a:prstGeom>
          <a:noFill/>
          <a:ln w="9525">
            <a:noFill/>
            <a:miter lim="800000"/>
            <a:headEnd/>
            <a:tailEnd/>
          </a:ln>
        </p:spPr>
      </p:pic>
      <p:sp>
        <p:nvSpPr>
          <p:cNvPr id="30724" name="Rectangle 4"/>
          <p:cNvSpPr>
            <a:spLocks noChangeArrowheads="1"/>
          </p:cNvSpPr>
          <p:nvPr/>
        </p:nvSpPr>
        <p:spPr bwMode="auto">
          <a:xfrm>
            <a:off x="1000100" y="3643314"/>
            <a:ext cx="392909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Горизонтальные прямые параллельны или нет?</a:t>
            </a:r>
            <a:endParaRPr kumimoji="0" lang="ru-RU" sz="14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0723" name="Picture 3" descr="parall2"/>
          <p:cNvPicPr>
            <a:picLocks noChangeAspect="1" noChangeArrowheads="1"/>
          </p:cNvPicPr>
          <p:nvPr/>
        </p:nvPicPr>
        <p:blipFill>
          <a:blip r:embed="rId3"/>
          <a:srcRect/>
          <a:stretch>
            <a:fillRect/>
          </a:stretch>
        </p:blipFill>
        <p:spPr bwMode="auto">
          <a:xfrm>
            <a:off x="1500166" y="4714884"/>
            <a:ext cx="2568575" cy="1604963"/>
          </a:xfrm>
          <a:prstGeom prst="rect">
            <a:avLst/>
          </a:prstGeom>
          <a:solidFill>
            <a:srgbClr val="00FFFF"/>
          </a:solid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1802" y="1071546"/>
            <a:ext cx="4328236" cy="400110"/>
          </a:xfrm>
          <a:prstGeom prst="rect">
            <a:avLst/>
          </a:prstGeom>
        </p:spPr>
        <p:txBody>
          <a:bodyPr wrap="none">
            <a:spAutoFit/>
          </a:bodyPr>
          <a:lstStyle/>
          <a:p>
            <a:r>
              <a:rPr lang="ru-RU" sz="2000" b="1" dirty="0" smtClean="0">
                <a:solidFill>
                  <a:schemeClr val="accent2">
                    <a:lumMod val="75000"/>
                  </a:schemeClr>
                </a:solidFill>
                <a:latin typeface="Times New Roman" pitchFamily="18" charset="0"/>
                <a:cs typeface="Times New Roman" pitchFamily="18" charset="0"/>
              </a:rPr>
              <a:t>Иллюзии глазами детей и взрослых</a:t>
            </a:r>
            <a:endParaRPr lang="ru-RU" sz="2000" dirty="0">
              <a:solidFill>
                <a:schemeClr val="accent2">
                  <a:lumMod val="75000"/>
                </a:schemeClr>
              </a:solidFill>
              <a:latin typeface="Times New Roman" pitchFamily="18" charset="0"/>
              <a:cs typeface="Times New Roman" pitchFamily="18" charset="0"/>
            </a:endParaRPr>
          </a:p>
        </p:txBody>
      </p:sp>
      <p:sp>
        <p:nvSpPr>
          <p:cNvPr id="31745" name="Rectangle 1"/>
          <p:cNvSpPr>
            <a:spLocks noChangeArrowheads="1"/>
          </p:cNvSpPr>
          <p:nvPr/>
        </p:nvSpPr>
        <p:spPr bwMode="auto">
          <a:xfrm>
            <a:off x="1500166" y="1500174"/>
            <a:ext cx="735805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Эксперимент № 1</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Человек обладает способностью точнее определить на глаз горизонтальные расстояния, чем высоту предметов. Поэтому большинство людей обладает способностью преувеличивать вертикальные протяженности по сравнению с горизонтальными, и это также приводит к иллюзиям зрения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a:t>
            </a:r>
            <a:r>
              <a:rPr lang="ru-RU" sz="1400" dirty="0" smtClean="0">
                <a:solidFill>
                  <a:srgbClr val="000000"/>
                </a:solidFill>
                <a:latin typeface="Arial" pitchFamily="34" charset="0"/>
                <a:ea typeface="Times New Roman" pitchFamily="18" charset="0"/>
              </a:rPr>
              <a:t>Я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предложила</a:t>
            </a:r>
            <a:r>
              <a:rPr kumimoji="0" lang="ru-RU" sz="1400" b="0" i="0" u="none" strike="noStrike" cap="none" normalizeH="0" dirty="0" smtClean="0">
                <a:ln>
                  <a:noFill/>
                </a:ln>
                <a:solidFill>
                  <a:srgbClr val="000000"/>
                </a:solidFill>
                <a:effectLst/>
                <a:latin typeface="Arial" pitchFamily="34" charset="0"/>
                <a:ea typeface="Times New Roman" pitchFamily="18" charset="0"/>
              </a:rPr>
              <a:t>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ряду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лиц начертить вертикальную и горизонтальную линии одинаковой длины, а  потом разделить на глаз вертикальную линию пополам. В большинстве случаев начерченные вертикальные линии были короче горизонтальных, а при делении на глаз вертикальной линии пополам середина оказалась тоже выше, что наглядно видно из представленной диаграммы: </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31790" name="Rectangle 4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31747" name="Group 3"/>
          <p:cNvGrpSpPr>
            <a:grpSpLocks noChangeAspect="1"/>
          </p:cNvGrpSpPr>
          <p:nvPr/>
        </p:nvGrpSpPr>
        <p:grpSpPr bwMode="auto">
          <a:xfrm>
            <a:off x="1285852" y="3609975"/>
            <a:ext cx="5915025" cy="3248025"/>
            <a:chOff x="0" y="0"/>
            <a:chExt cx="9316" cy="5115"/>
          </a:xfrm>
        </p:grpSpPr>
        <p:sp>
          <p:nvSpPr>
            <p:cNvPr id="31789" name="AutoShape 45"/>
            <p:cNvSpPr>
              <a:spLocks noChangeAspect="1" noChangeArrowheads="1" noTextEdit="1"/>
            </p:cNvSpPr>
            <p:nvPr/>
          </p:nvSpPr>
          <p:spPr bwMode="auto">
            <a:xfrm>
              <a:off x="0" y="0"/>
              <a:ext cx="9316" cy="511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88" name="Rectangle 44"/>
            <p:cNvSpPr>
              <a:spLocks noChangeArrowheads="1"/>
            </p:cNvSpPr>
            <p:nvPr/>
          </p:nvSpPr>
          <p:spPr bwMode="auto">
            <a:xfrm>
              <a:off x="100" y="100"/>
              <a:ext cx="9095" cy="4915"/>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1787" name="Rectangle 43"/>
            <p:cNvSpPr>
              <a:spLocks noChangeArrowheads="1"/>
            </p:cNvSpPr>
            <p:nvPr/>
          </p:nvSpPr>
          <p:spPr bwMode="auto">
            <a:xfrm>
              <a:off x="880" y="1284"/>
              <a:ext cx="5017" cy="3350"/>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1786" name="Line 42"/>
            <p:cNvSpPr>
              <a:spLocks noChangeShapeType="1"/>
            </p:cNvSpPr>
            <p:nvPr/>
          </p:nvSpPr>
          <p:spPr bwMode="auto">
            <a:xfrm>
              <a:off x="880" y="4634"/>
              <a:ext cx="5017"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85" name="Line 41"/>
            <p:cNvSpPr>
              <a:spLocks noChangeShapeType="1"/>
            </p:cNvSpPr>
            <p:nvPr/>
          </p:nvSpPr>
          <p:spPr bwMode="auto">
            <a:xfrm>
              <a:off x="880" y="4072"/>
              <a:ext cx="5017"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84" name="Line 40"/>
            <p:cNvSpPr>
              <a:spLocks noChangeShapeType="1"/>
            </p:cNvSpPr>
            <p:nvPr/>
          </p:nvSpPr>
          <p:spPr bwMode="auto">
            <a:xfrm>
              <a:off x="880" y="3510"/>
              <a:ext cx="5017"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83" name="Line 39"/>
            <p:cNvSpPr>
              <a:spLocks noChangeShapeType="1"/>
            </p:cNvSpPr>
            <p:nvPr/>
          </p:nvSpPr>
          <p:spPr bwMode="auto">
            <a:xfrm>
              <a:off x="880" y="2969"/>
              <a:ext cx="5017"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82" name="Line 38"/>
            <p:cNvSpPr>
              <a:spLocks noChangeShapeType="1"/>
            </p:cNvSpPr>
            <p:nvPr/>
          </p:nvSpPr>
          <p:spPr bwMode="auto">
            <a:xfrm>
              <a:off x="880" y="2407"/>
              <a:ext cx="5017"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81" name="Line 37"/>
            <p:cNvSpPr>
              <a:spLocks noChangeShapeType="1"/>
            </p:cNvSpPr>
            <p:nvPr/>
          </p:nvSpPr>
          <p:spPr bwMode="auto">
            <a:xfrm>
              <a:off x="880" y="1845"/>
              <a:ext cx="5017"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80" name="Line 36"/>
            <p:cNvSpPr>
              <a:spLocks noChangeShapeType="1"/>
            </p:cNvSpPr>
            <p:nvPr/>
          </p:nvSpPr>
          <p:spPr bwMode="auto">
            <a:xfrm>
              <a:off x="880" y="1284"/>
              <a:ext cx="5017"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79" name="Rectangle 35"/>
            <p:cNvSpPr>
              <a:spLocks noChangeArrowheads="1"/>
            </p:cNvSpPr>
            <p:nvPr/>
          </p:nvSpPr>
          <p:spPr bwMode="auto">
            <a:xfrm>
              <a:off x="880" y="1284"/>
              <a:ext cx="5017" cy="3350"/>
            </a:xfrm>
            <a:prstGeom prst="rect">
              <a:avLst/>
            </a:prstGeom>
            <a:noFill/>
            <a:ln w="20">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1778" name="Rectangle 34"/>
            <p:cNvSpPr>
              <a:spLocks noChangeArrowheads="1"/>
            </p:cNvSpPr>
            <p:nvPr/>
          </p:nvSpPr>
          <p:spPr bwMode="auto">
            <a:xfrm>
              <a:off x="1719" y="1565"/>
              <a:ext cx="1120" cy="3069"/>
            </a:xfrm>
            <a:prstGeom prst="rect">
              <a:avLst/>
            </a:prstGeom>
            <a:solidFill>
              <a:srgbClr val="0066CC"/>
            </a:solidFill>
            <a:ln w="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1777" name="Rectangle 33"/>
            <p:cNvSpPr>
              <a:spLocks noChangeArrowheads="1"/>
            </p:cNvSpPr>
            <p:nvPr/>
          </p:nvSpPr>
          <p:spPr bwMode="auto">
            <a:xfrm>
              <a:off x="2839" y="2407"/>
              <a:ext cx="1099" cy="2227"/>
            </a:xfrm>
            <a:prstGeom prst="rect">
              <a:avLst/>
            </a:prstGeom>
            <a:solidFill>
              <a:srgbClr val="800080"/>
            </a:solidFill>
            <a:ln w="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1776" name="Rectangle 32"/>
            <p:cNvSpPr>
              <a:spLocks noChangeArrowheads="1"/>
            </p:cNvSpPr>
            <p:nvPr/>
          </p:nvSpPr>
          <p:spPr bwMode="auto">
            <a:xfrm>
              <a:off x="3938" y="3791"/>
              <a:ext cx="1119" cy="843"/>
            </a:xfrm>
            <a:prstGeom prst="rect">
              <a:avLst/>
            </a:prstGeom>
            <a:solidFill>
              <a:srgbClr val="FF6600"/>
            </a:solidFill>
            <a:ln w="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1775" name="Line 31"/>
            <p:cNvSpPr>
              <a:spLocks noChangeShapeType="1"/>
            </p:cNvSpPr>
            <p:nvPr/>
          </p:nvSpPr>
          <p:spPr bwMode="auto">
            <a:xfrm>
              <a:off x="880" y="1284"/>
              <a:ext cx="1" cy="335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74" name="Line 30"/>
            <p:cNvSpPr>
              <a:spLocks noChangeShapeType="1"/>
            </p:cNvSpPr>
            <p:nvPr/>
          </p:nvSpPr>
          <p:spPr bwMode="auto">
            <a:xfrm>
              <a:off x="800" y="4634"/>
              <a:ext cx="80"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73" name="Line 29"/>
            <p:cNvSpPr>
              <a:spLocks noChangeShapeType="1"/>
            </p:cNvSpPr>
            <p:nvPr/>
          </p:nvSpPr>
          <p:spPr bwMode="auto">
            <a:xfrm>
              <a:off x="800" y="4072"/>
              <a:ext cx="80"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72" name="Line 28"/>
            <p:cNvSpPr>
              <a:spLocks noChangeShapeType="1"/>
            </p:cNvSpPr>
            <p:nvPr/>
          </p:nvSpPr>
          <p:spPr bwMode="auto">
            <a:xfrm>
              <a:off x="800" y="3510"/>
              <a:ext cx="80"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71" name="Line 27"/>
            <p:cNvSpPr>
              <a:spLocks noChangeShapeType="1"/>
            </p:cNvSpPr>
            <p:nvPr/>
          </p:nvSpPr>
          <p:spPr bwMode="auto">
            <a:xfrm>
              <a:off x="800" y="2969"/>
              <a:ext cx="80"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70" name="Line 26"/>
            <p:cNvSpPr>
              <a:spLocks noChangeShapeType="1"/>
            </p:cNvSpPr>
            <p:nvPr/>
          </p:nvSpPr>
          <p:spPr bwMode="auto">
            <a:xfrm>
              <a:off x="800" y="2407"/>
              <a:ext cx="80"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69" name="Line 25"/>
            <p:cNvSpPr>
              <a:spLocks noChangeShapeType="1"/>
            </p:cNvSpPr>
            <p:nvPr/>
          </p:nvSpPr>
          <p:spPr bwMode="auto">
            <a:xfrm>
              <a:off x="800" y="1845"/>
              <a:ext cx="80"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68" name="Line 24"/>
            <p:cNvSpPr>
              <a:spLocks noChangeShapeType="1"/>
            </p:cNvSpPr>
            <p:nvPr/>
          </p:nvSpPr>
          <p:spPr bwMode="auto">
            <a:xfrm>
              <a:off x="800" y="1284"/>
              <a:ext cx="80"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67" name="Rectangle 23"/>
            <p:cNvSpPr>
              <a:spLocks noChangeArrowheads="1"/>
            </p:cNvSpPr>
            <p:nvPr/>
          </p:nvSpPr>
          <p:spPr bwMode="auto">
            <a:xfrm>
              <a:off x="2159" y="301"/>
              <a:ext cx="4965" cy="3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Переоценка вертикальных линий</a:t>
              </a:r>
              <a:endParaRPr kumimoji="0" lang="en-US" sz="1800" b="0" i="0" u="none" strike="noStrike" cap="none" normalizeH="0" baseline="0" smtClean="0">
                <a:ln>
                  <a:noFill/>
                </a:ln>
                <a:solidFill>
                  <a:schemeClr val="tx1"/>
                </a:solidFill>
                <a:effectLst/>
                <a:latin typeface="Arial" pitchFamily="34" charset="0"/>
              </a:endParaRPr>
            </a:p>
          </p:txBody>
        </p:sp>
        <p:sp>
          <p:nvSpPr>
            <p:cNvPr id="31766" name="Rectangle 22"/>
            <p:cNvSpPr>
              <a:spLocks noChangeArrowheads="1"/>
            </p:cNvSpPr>
            <p:nvPr/>
          </p:nvSpPr>
          <p:spPr bwMode="auto">
            <a:xfrm>
              <a:off x="540" y="4473"/>
              <a:ext cx="134"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31765" name="Rectangle 21"/>
            <p:cNvSpPr>
              <a:spLocks noChangeArrowheads="1"/>
            </p:cNvSpPr>
            <p:nvPr/>
          </p:nvSpPr>
          <p:spPr bwMode="auto">
            <a:xfrm>
              <a:off x="400" y="3912"/>
              <a:ext cx="267"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endParaRPr>
            </a:p>
          </p:txBody>
        </p:sp>
        <p:sp>
          <p:nvSpPr>
            <p:cNvPr id="31764" name="Rectangle 20"/>
            <p:cNvSpPr>
              <a:spLocks noChangeArrowheads="1"/>
            </p:cNvSpPr>
            <p:nvPr/>
          </p:nvSpPr>
          <p:spPr bwMode="auto">
            <a:xfrm>
              <a:off x="400" y="3350"/>
              <a:ext cx="267"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endParaRPr>
            </a:p>
          </p:txBody>
        </p:sp>
        <p:sp>
          <p:nvSpPr>
            <p:cNvPr id="31763" name="Rectangle 19"/>
            <p:cNvSpPr>
              <a:spLocks noChangeArrowheads="1"/>
            </p:cNvSpPr>
            <p:nvPr/>
          </p:nvSpPr>
          <p:spPr bwMode="auto">
            <a:xfrm>
              <a:off x="400" y="2808"/>
              <a:ext cx="267"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endParaRPr>
            </a:p>
          </p:txBody>
        </p:sp>
        <p:sp>
          <p:nvSpPr>
            <p:cNvPr id="31762" name="Rectangle 18"/>
            <p:cNvSpPr>
              <a:spLocks noChangeArrowheads="1"/>
            </p:cNvSpPr>
            <p:nvPr/>
          </p:nvSpPr>
          <p:spPr bwMode="auto">
            <a:xfrm>
              <a:off x="400" y="2247"/>
              <a:ext cx="267"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endParaRPr>
            </a:p>
          </p:txBody>
        </p:sp>
        <p:sp>
          <p:nvSpPr>
            <p:cNvPr id="31761" name="Rectangle 17"/>
            <p:cNvSpPr>
              <a:spLocks noChangeArrowheads="1"/>
            </p:cNvSpPr>
            <p:nvPr/>
          </p:nvSpPr>
          <p:spPr bwMode="auto">
            <a:xfrm>
              <a:off x="400" y="1685"/>
              <a:ext cx="267"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endParaRPr>
            </a:p>
          </p:txBody>
        </p:sp>
        <p:sp>
          <p:nvSpPr>
            <p:cNvPr id="31760" name="Rectangle 16"/>
            <p:cNvSpPr>
              <a:spLocks noChangeArrowheads="1"/>
            </p:cNvSpPr>
            <p:nvPr/>
          </p:nvSpPr>
          <p:spPr bwMode="auto">
            <a:xfrm>
              <a:off x="400" y="1123"/>
              <a:ext cx="267"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endParaRPr>
            </a:p>
          </p:txBody>
        </p:sp>
        <p:sp>
          <p:nvSpPr>
            <p:cNvPr id="31759" name="Rectangle 15"/>
            <p:cNvSpPr>
              <a:spLocks noChangeArrowheads="1"/>
            </p:cNvSpPr>
            <p:nvPr/>
          </p:nvSpPr>
          <p:spPr bwMode="auto">
            <a:xfrm>
              <a:off x="6097" y="1103"/>
              <a:ext cx="3018" cy="3009"/>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1758" name="Rectangle 14"/>
            <p:cNvSpPr>
              <a:spLocks noChangeArrowheads="1"/>
            </p:cNvSpPr>
            <p:nvPr/>
          </p:nvSpPr>
          <p:spPr bwMode="auto">
            <a:xfrm>
              <a:off x="6197" y="1244"/>
              <a:ext cx="140" cy="140"/>
            </a:xfrm>
            <a:prstGeom prst="rect">
              <a:avLst/>
            </a:prstGeom>
            <a:solidFill>
              <a:srgbClr val="9999FF"/>
            </a:solidFill>
            <a:ln w="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1757" name="Rectangle 13"/>
            <p:cNvSpPr>
              <a:spLocks noChangeArrowheads="1"/>
            </p:cNvSpPr>
            <p:nvPr/>
          </p:nvSpPr>
          <p:spPr bwMode="auto">
            <a:xfrm>
              <a:off x="6417" y="1163"/>
              <a:ext cx="2220" cy="2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все опрашиваемые</a:t>
              </a:r>
              <a:endParaRPr kumimoji="0" lang="en-US" sz="1800" b="0" i="0" u="none" strike="noStrike" cap="none" normalizeH="0" baseline="0" smtClean="0">
                <a:ln>
                  <a:noFill/>
                </a:ln>
                <a:solidFill>
                  <a:schemeClr val="tx1"/>
                </a:solidFill>
                <a:effectLst/>
                <a:latin typeface="Arial" pitchFamily="34" charset="0"/>
              </a:endParaRPr>
            </a:p>
          </p:txBody>
        </p:sp>
        <p:sp>
          <p:nvSpPr>
            <p:cNvPr id="31756" name="Rectangle 12"/>
            <p:cNvSpPr>
              <a:spLocks noChangeArrowheads="1"/>
            </p:cNvSpPr>
            <p:nvPr/>
          </p:nvSpPr>
          <p:spPr bwMode="auto">
            <a:xfrm>
              <a:off x="6197" y="2247"/>
              <a:ext cx="140" cy="140"/>
            </a:xfrm>
            <a:prstGeom prst="rect">
              <a:avLst/>
            </a:prstGeom>
            <a:solidFill>
              <a:srgbClr val="800080"/>
            </a:solidFill>
            <a:ln w="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1755" name="Rectangle 11"/>
            <p:cNvSpPr>
              <a:spLocks noChangeArrowheads="1"/>
            </p:cNvSpPr>
            <p:nvPr/>
          </p:nvSpPr>
          <p:spPr bwMode="auto">
            <a:xfrm>
              <a:off x="6417" y="2166"/>
              <a:ext cx="1845" cy="2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горизонтальный</a:t>
              </a:r>
              <a:endParaRPr kumimoji="0" lang="en-US" sz="1800" b="0" i="0" u="none" strike="noStrike" cap="none" normalizeH="0" baseline="0" smtClean="0">
                <a:ln>
                  <a:noFill/>
                </a:ln>
                <a:solidFill>
                  <a:schemeClr val="tx1"/>
                </a:solidFill>
                <a:effectLst/>
                <a:latin typeface="Arial" pitchFamily="34" charset="0"/>
              </a:endParaRPr>
            </a:p>
          </p:txBody>
        </p:sp>
        <p:sp>
          <p:nvSpPr>
            <p:cNvPr id="31754" name="Rectangle 10"/>
            <p:cNvSpPr>
              <a:spLocks noChangeArrowheads="1"/>
            </p:cNvSpPr>
            <p:nvPr/>
          </p:nvSpPr>
          <p:spPr bwMode="auto">
            <a:xfrm>
              <a:off x="6417" y="2467"/>
              <a:ext cx="1872"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отрезок длиннее</a:t>
              </a:r>
              <a:endParaRPr kumimoji="0" lang="en-US" sz="1800" b="0" i="0" u="none" strike="noStrike" cap="none" normalizeH="0" baseline="0" smtClean="0">
                <a:ln>
                  <a:noFill/>
                </a:ln>
                <a:solidFill>
                  <a:schemeClr val="tx1"/>
                </a:solidFill>
                <a:effectLst/>
                <a:latin typeface="Arial" pitchFamily="34" charset="0"/>
              </a:endParaRPr>
            </a:p>
          </p:txBody>
        </p:sp>
        <p:sp>
          <p:nvSpPr>
            <p:cNvPr id="31753" name="Rectangle 9"/>
            <p:cNvSpPr>
              <a:spLocks noChangeArrowheads="1"/>
            </p:cNvSpPr>
            <p:nvPr/>
          </p:nvSpPr>
          <p:spPr bwMode="auto">
            <a:xfrm>
              <a:off x="6417" y="2768"/>
              <a:ext cx="1650" cy="2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вертикального</a:t>
              </a:r>
              <a:endParaRPr kumimoji="0" lang="en-US" sz="1800" b="0" i="0" u="none" strike="noStrike" cap="none" normalizeH="0" baseline="0" smtClean="0">
                <a:ln>
                  <a:noFill/>
                </a:ln>
                <a:solidFill>
                  <a:schemeClr val="tx1"/>
                </a:solidFill>
                <a:effectLst/>
                <a:latin typeface="Arial" pitchFamily="34" charset="0"/>
              </a:endParaRPr>
            </a:p>
          </p:txBody>
        </p:sp>
        <p:sp>
          <p:nvSpPr>
            <p:cNvPr id="31752" name="Rectangle 8"/>
            <p:cNvSpPr>
              <a:spLocks noChangeArrowheads="1"/>
            </p:cNvSpPr>
            <p:nvPr/>
          </p:nvSpPr>
          <p:spPr bwMode="auto">
            <a:xfrm>
              <a:off x="6197" y="3250"/>
              <a:ext cx="140" cy="140"/>
            </a:xfrm>
            <a:prstGeom prst="rect">
              <a:avLst/>
            </a:prstGeom>
            <a:solidFill>
              <a:srgbClr val="FF6600"/>
            </a:solidFill>
            <a:ln w="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1751" name="Rectangle 7"/>
            <p:cNvSpPr>
              <a:spLocks noChangeArrowheads="1"/>
            </p:cNvSpPr>
            <p:nvPr/>
          </p:nvSpPr>
          <p:spPr bwMode="auto">
            <a:xfrm>
              <a:off x="6417" y="3169"/>
              <a:ext cx="1080" cy="2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середина</a:t>
              </a:r>
              <a:endParaRPr kumimoji="0" lang="en-US" sz="1800" b="0" i="0" u="none" strike="noStrike" cap="none" normalizeH="0" baseline="0" smtClean="0">
                <a:ln>
                  <a:noFill/>
                </a:ln>
                <a:solidFill>
                  <a:schemeClr val="tx1"/>
                </a:solidFill>
                <a:effectLst/>
                <a:latin typeface="Arial" pitchFamily="34" charset="0"/>
              </a:endParaRPr>
            </a:p>
          </p:txBody>
        </p:sp>
        <p:sp>
          <p:nvSpPr>
            <p:cNvPr id="31750" name="Rectangle 6"/>
            <p:cNvSpPr>
              <a:spLocks noChangeArrowheads="1"/>
            </p:cNvSpPr>
            <p:nvPr/>
          </p:nvSpPr>
          <p:spPr bwMode="auto">
            <a:xfrm>
              <a:off x="6417" y="3470"/>
              <a:ext cx="2565" cy="2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вертикального отрезка</a:t>
              </a:r>
              <a:endParaRPr kumimoji="0" lang="en-US" sz="1800" b="0" i="0" u="none" strike="noStrike" cap="none" normalizeH="0" baseline="0" smtClean="0">
                <a:ln>
                  <a:noFill/>
                </a:ln>
                <a:solidFill>
                  <a:schemeClr val="tx1"/>
                </a:solidFill>
                <a:effectLst/>
                <a:latin typeface="Arial" pitchFamily="34" charset="0"/>
              </a:endParaRPr>
            </a:p>
          </p:txBody>
        </p:sp>
        <p:sp>
          <p:nvSpPr>
            <p:cNvPr id="31749" name="Rectangle 5"/>
            <p:cNvSpPr>
              <a:spLocks noChangeArrowheads="1"/>
            </p:cNvSpPr>
            <p:nvPr/>
          </p:nvSpPr>
          <p:spPr bwMode="auto">
            <a:xfrm>
              <a:off x="6417" y="3771"/>
              <a:ext cx="645" cy="2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выше</a:t>
              </a:r>
              <a:endParaRPr kumimoji="0" lang="en-US" sz="1800" b="0" i="0" u="none" strike="noStrike" cap="none" normalizeH="0" baseline="0" smtClean="0">
                <a:ln>
                  <a:noFill/>
                </a:ln>
                <a:solidFill>
                  <a:schemeClr val="tx1"/>
                </a:solidFill>
                <a:effectLst/>
                <a:latin typeface="Arial" pitchFamily="34" charset="0"/>
              </a:endParaRPr>
            </a:p>
          </p:txBody>
        </p:sp>
        <p:sp>
          <p:nvSpPr>
            <p:cNvPr id="31748" name="Rectangle 4"/>
            <p:cNvSpPr>
              <a:spLocks noChangeArrowheads="1"/>
            </p:cNvSpPr>
            <p:nvPr/>
          </p:nvSpPr>
          <p:spPr bwMode="auto">
            <a:xfrm>
              <a:off x="100" y="100"/>
              <a:ext cx="9095" cy="4915"/>
            </a:xfrm>
            <a:prstGeom prst="rect">
              <a:avLst/>
            </a:prstGeom>
            <a:no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500166" y="1142984"/>
            <a:ext cx="721523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Arial" pitchFamily="34" charset="0"/>
                <a:ea typeface="Times New Roman" pitchFamily="18" charset="0"/>
              </a:rPr>
              <a:t>Эксперимент №2</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При восприятии фигуры и фона мы склонны видеть, прежде всего, пятна меньшей площади, а также пятна более яркие “выступающие”, причем чаще всего фон нам кажется лежащим дальше от нас, за фигурой. Чем больше контраст яркости, тем лучше заметен объект и тем отчетливее видны его контур и форма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a:t>
            </a:r>
            <a:r>
              <a:rPr lang="ru-RU" sz="1400" dirty="0" smtClean="0">
                <a:solidFill>
                  <a:srgbClr val="000000"/>
                </a:solidFill>
                <a:latin typeface="Arial" pitchFamily="34" charset="0"/>
                <a:ea typeface="Times New Roman" pitchFamily="18" charset="0"/>
              </a:rPr>
              <a:t>Я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решила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провести эксперимент и проверить этот вывод.</a:t>
            </a:r>
            <a:endParaRPr kumimoji="0" lang="ru-RU" sz="1100" b="0" i="0" u="none" strike="noStrike" cap="none" normalizeH="0" baseline="0" dirty="0" smtClean="0">
              <a:ln>
                <a:noFill/>
              </a:ln>
              <a:solidFill>
                <a:schemeClr val="tx1"/>
              </a:solidFill>
              <a:effectLst/>
              <a:latin typeface="Arial" pitchFamily="34" charset="0"/>
            </a:endParaRPr>
          </a:p>
          <a:p>
            <a:pPr lvl="0" algn="just" eaLnBrk="0" hangingPunct="0"/>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a:t>
            </a:r>
            <a:r>
              <a:rPr lang="ru-RU" sz="1400" dirty="0" smtClean="0">
                <a:solidFill>
                  <a:srgbClr val="000000"/>
                </a:solidFill>
                <a:latin typeface="Arial" pitchFamily="34" charset="0"/>
                <a:ea typeface="Times New Roman" pitchFamily="18" charset="0"/>
              </a:rPr>
              <a:t>Я</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показала</a:t>
            </a:r>
            <a:r>
              <a:rPr kumimoji="0" lang="ru-RU" sz="1400" b="0" i="0" u="none" strike="noStrike" cap="none" normalizeH="0" dirty="0" smtClean="0">
                <a:ln>
                  <a:noFill/>
                </a:ln>
                <a:solidFill>
                  <a:srgbClr val="000000"/>
                </a:solidFill>
                <a:effectLst/>
                <a:latin typeface="Arial" pitchFamily="34" charset="0"/>
                <a:ea typeface="Times New Roman" pitchFamily="18" charset="0"/>
              </a:rPr>
              <a:t>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опрашиваемым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следующий рисунок и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попросила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написать, что они видят.  Предполагалось, что на рисунке большинство увидят в первую очередь вазу, а затем два силуэта, согласно теории.</a:t>
            </a:r>
            <a:r>
              <a:rPr lang="ru-RU" sz="1400" dirty="0" smtClean="0"/>
              <a:t> В ходе эксперимента </a:t>
            </a:r>
            <a:r>
              <a:rPr lang="ru-RU" sz="1400" dirty="0" smtClean="0"/>
              <a:t>моё </a:t>
            </a:r>
            <a:r>
              <a:rPr lang="ru-RU" sz="1400" dirty="0" smtClean="0"/>
              <a:t>предположение </a:t>
            </a:r>
            <a:r>
              <a:rPr lang="ru-RU" sz="1400" dirty="0" smtClean="0"/>
              <a:t>не оправдалось, что видно из диаграммы:</a:t>
            </a:r>
            <a:endParaRPr kumimoji="0" lang="ru-RU" sz="1400" b="0" i="0" u="none" strike="noStrike" cap="none" normalizeH="0" baseline="0" dirty="0" smtClean="0">
              <a:ln>
                <a:noFill/>
              </a:ln>
              <a:solidFill>
                <a:schemeClr val="tx1"/>
              </a:solidFill>
              <a:effectLst/>
              <a:latin typeface="Arial" pitchFamily="34" charset="0"/>
            </a:endParaRPr>
          </a:p>
        </p:txBody>
      </p:sp>
      <p:pic>
        <p:nvPicPr>
          <p:cNvPr id="32770" name="Picture 2" descr="rubin"/>
          <p:cNvPicPr>
            <a:picLocks noChangeAspect="1" noChangeArrowheads="1"/>
          </p:cNvPicPr>
          <p:nvPr/>
        </p:nvPicPr>
        <p:blipFill>
          <a:blip r:embed="rId3"/>
          <a:srcRect/>
          <a:stretch>
            <a:fillRect/>
          </a:stretch>
        </p:blipFill>
        <p:spPr bwMode="auto">
          <a:xfrm>
            <a:off x="214282" y="3571876"/>
            <a:ext cx="2699728" cy="2714644"/>
          </a:xfrm>
          <a:prstGeom prst="rect">
            <a:avLst/>
          </a:prstGeom>
          <a:noFill/>
          <a:ln w="9525">
            <a:noFill/>
            <a:miter lim="800000"/>
            <a:headEnd/>
            <a:tailEnd/>
          </a:ln>
        </p:spPr>
      </p:pic>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2771" name="Object 3"/>
          <p:cNvGraphicFramePr>
            <a:graphicFrameLocks noChangeAspect="1"/>
          </p:cNvGraphicFramePr>
          <p:nvPr/>
        </p:nvGraphicFramePr>
        <p:xfrm>
          <a:off x="3071802" y="3429000"/>
          <a:ext cx="5500726" cy="2988915"/>
        </p:xfrm>
        <a:graphic>
          <a:graphicData uri="http://schemas.openxmlformats.org/presentationml/2006/ole">
            <p:oleObj spid="_x0000_s32772" name="Диаграмма" r:id="rId4" imgW="3733800" imgH="2028749" progId="Excel.Shee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928794" y="1214422"/>
            <a:ext cx="700092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Хотите достать звезду с неба? Не хотите.…Жаль! Ну, а хотя бы потрогать руками? Тоже нет.… Думаете, я шучу. А между тем это так просто. Для этого нужно создать иллюзию, что звезда находится на расстоянии меньше вытянутой руки. И тогда вы сможете не только дотянуться до звезды, но даже пошарить рукой в </a:t>
            </a:r>
            <a:r>
              <a:rPr kumimoji="0" lang="ru-RU" sz="2400" b="0" i="1" u="none" strike="noStrike" cap="none" normalizeH="0" baseline="0" dirty="0" err="1" smtClean="0">
                <a:ln>
                  <a:noFill/>
                </a:ln>
                <a:solidFill>
                  <a:schemeClr val="accent2">
                    <a:lumMod val="75000"/>
                  </a:schemeClr>
                </a:solidFill>
                <a:effectLst/>
                <a:latin typeface="Times New Roman" pitchFamily="18" charset="0"/>
                <a:ea typeface="Times New Roman" pitchFamily="18" charset="0"/>
                <a:cs typeface="Times New Roman" pitchFamily="18" charset="0"/>
              </a:rPr>
              <a:t>зазвездном</a:t>
            </a:r>
            <a:r>
              <a:rPr kumimoji="0" lang="ru-RU" sz="2400" b="0" i="1"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пространстве</a:t>
            </a:r>
            <a:r>
              <a:rPr kumimoji="0" lang="ru-RU" sz="1600" b="0" i="1"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a:t>
            </a:r>
            <a:endParaRPr kumimoji="0" lang="ru-RU" sz="1600" b="0" i="1" u="none" strike="noStrike" cap="none" normalizeH="0" baseline="0" dirty="0" smtClean="0">
              <a:ln>
                <a:noFill/>
              </a:ln>
              <a:solidFill>
                <a:schemeClr val="accent2">
                  <a:lumMod val="75000"/>
                </a:schemeClr>
              </a:solidFill>
              <a:effectLst/>
              <a:latin typeface="Times New Roman" pitchFamily="18" charset="0"/>
              <a:cs typeface="Times New Roman" pitchFamily="18" charset="0"/>
            </a:endParaRPr>
          </a:p>
        </p:txBody>
      </p:sp>
      <p:pic>
        <p:nvPicPr>
          <p:cNvPr id="1027" name="Picture 3" descr="sax"/>
          <p:cNvPicPr>
            <a:picLocks noChangeAspect="1" noChangeArrowheads="1"/>
          </p:cNvPicPr>
          <p:nvPr/>
        </p:nvPicPr>
        <p:blipFill>
          <a:blip r:embed="rId2"/>
          <a:srcRect/>
          <a:stretch>
            <a:fillRect/>
          </a:stretch>
        </p:blipFill>
        <p:spPr bwMode="auto">
          <a:xfrm>
            <a:off x="6357950" y="4000504"/>
            <a:ext cx="2200276" cy="25568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000232" y="1357298"/>
            <a:ext cx="614363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Arial" pitchFamily="34" charset="0"/>
                <a:ea typeface="Times New Roman" pitchFamily="18" charset="0"/>
              </a:rPr>
              <a:t>Эксперимент №3</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Следующим  </a:t>
            </a:r>
            <a:r>
              <a:rPr lang="ru-RU" sz="1400" dirty="0" smtClean="0">
                <a:solidFill>
                  <a:srgbClr val="000000"/>
                </a:solidFill>
                <a:latin typeface="Arial" pitchFamily="34" charset="0"/>
                <a:ea typeface="Times New Roman" pitchFamily="18" charset="0"/>
              </a:rPr>
              <a:t>я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представила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иллюзию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rPr>
              <a:t>Мюллера-Лайера</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и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попросила</a:t>
            </a:r>
            <a:r>
              <a:rPr kumimoji="0" lang="ru-RU" sz="1400" b="0" i="0" u="none" strike="noStrike" cap="none" normalizeH="0" dirty="0" smtClean="0">
                <a:ln>
                  <a:noFill/>
                </a:ln>
                <a:solidFill>
                  <a:srgbClr val="000000"/>
                </a:solidFill>
                <a:effectLst/>
                <a:latin typeface="Arial" pitchFamily="34" charset="0"/>
                <a:ea typeface="Times New Roman" pitchFamily="18" charset="0"/>
              </a:rPr>
              <a:t>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сравнить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левый отрезок со стрелочками наружу  с правым со стрелочками, направленными внутрь.</a:t>
            </a:r>
            <a:r>
              <a:rPr kumimoji="0" lang="ru-RU"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Получила</a:t>
            </a:r>
            <a:r>
              <a:rPr kumimoji="0" lang="ru-RU" sz="1400" b="0" i="0" u="none" strike="noStrike" cap="none" normalizeH="0" dirty="0" smtClean="0">
                <a:ln>
                  <a:noFill/>
                </a:ln>
                <a:solidFill>
                  <a:srgbClr val="000000"/>
                </a:solidFill>
                <a:effectLst/>
                <a:latin typeface="Arial" pitchFamily="34" charset="0"/>
                <a:ea typeface="Times New Roman" pitchFamily="18" charset="0"/>
              </a:rPr>
              <a:t>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следующие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результаты: из 55 опрошенных 27 определили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rPr>
              <a:t>голубой</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отрезок большим, что составило 49% от всех опрошенных.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400" b="0" i="0" u="none" strike="noStrike" cap="none" normalizeH="0" baseline="0" dirty="0" smtClean="0">
                <a:ln>
                  <a:noFill/>
                </a:ln>
                <a:solidFill>
                  <a:srgbClr val="001F67"/>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pic>
        <p:nvPicPr>
          <p:cNvPr id="33793" name="Рисунок 29" descr="http://www.sciam.ru/2004/6/img/ris2.gif"/>
          <p:cNvPicPr>
            <a:picLocks noChangeAspect="1" noChangeArrowheads="1"/>
          </p:cNvPicPr>
          <p:nvPr/>
        </p:nvPicPr>
        <p:blipFill>
          <a:blip r:embed="rId2"/>
          <a:srcRect/>
          <a:stretch>
            <a:fillRect/>
          </a:stretch>
        </p:blipFill>
        <p:spPr bwMode="auto">
          <a:xfrm>
            <a:off x="3059832" y="3143248"/>
            <a:ext cx="4332000" cy="857256"/>
          </a:xfrm>
          <a:prstGeom prst="rect">
            <a:avLst/>
          </a:prstGeom>
          <a:noFill/>
        </p:spPr>
      </p:pic>
      <p:sp>
        <p:nvSpPr>
          <p:cNvPr id="33795" name="Rectangle 3"/>
          <p:cNvSpPr>
            <a:spLocks noChangeArrowheads="1"/>
          </p:cNvSpPr>
          <p:nvPr/>
        </p:nvSpPr>
        <p:spPr bwMode="auto">
          <a:xfrm>
            <a:off x="0" y="117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graphicFrame>
        <p:nvGraphicFramePr>
          <p:cNvPr id="5" name="Таблица 4"/>
          <p:cNvGraphicFramePr>
            <a:graphicFrameLocks noGrp="1"/>
          </p:cNvGraphicFramePr>
          <p:nvPr/>
        </p:nvGraphicFramePr>
        <p:xfrm>
          <a:off x="2285984" y="4286256"/>
          <a:ext cx="5786480" cy="2134554"/>
        </p:xfrm>
        <a:graphic>
          <a:graphicData uri="http://schemas.openxmlformats.org/drawingml/2006/table">
            <a:tbl>
              <a:tblPr/>
              <a:tblGrid>
                <a:gridCol w="1446620"/>
                <a:gridCol w="1446620"/>
                <a:gridCol w="1446620"/>
                <a:gridCol w="1446620"/>
              </a:tblGrid>
              <a:tr h="355759">
                <a:tc gridSpan="4">
                  <a:txBody>
                    <a:bodyPr/>
                    <a:lstStyle/>
                    <a:p>
                      <a:pPr algn="ctr">
                        <a:lnSpc>
                          <a:spcPct val="150000"/>
                        </a:lnSpc>
                        <a:spcAft>
                          <a:spcPts val="0"/>
                        </a:spcAft>
                      </a:pPr>
                      <a:r>
                        <a:rPr lang="ru-RU" sz="1400" b="1" i="1" dirty="0">
                          <a:solidFill>
                            <a:srgbClr val="FF9900"/>
                          </a:solidFill>
                          <a:latin typeface="Times New Roman"/>
                          <a:ea typeface="Times New Roman"/>
                        </a:rPr>
                        <a:t>Иллюзию   </a:t>
                      </a:r>
                      <a:r>
                        <a:rPr lang="ru-RU" sz="1400" b="1" i="1" dirty="0" err="1">
                          <a:solidFill>
                            <a:srgbClr val="FF9900"/>
                          </a:solidFill>
                          <a:latin typeface="Times New Roman"/>
                          <a:ea typeface="Times New Roman"/>
                        </a:rPr>
                        <a:t>Мюллера-Лайера</a:t>
                      </a:r>
                      <a:endParaRPr lang="ru-RU" sz="1200" dirty="0">
                        <a:latin typeface="Times New Roman"/>
                        <a:ea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rgbClr val="800000"/>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711518">
                <a:tc>
                  <a:txBody>
                    <a:bodyPr/>
                    <a:lstStyle/>
                    <a:p>
                      <a:pPr algn="just">
                        <a:lnSpc>
                          <a:spcPct val="150000"/>
                        </a:lnSpc>
                        <a:spcAft>
                          <a:spcPts val="0"/>
                        </a:spcAft>
                      </a:pPr>
                      <a:r>
                        <a:rPr lang="ru-RU" sz="1400" b="1" i="1">
                          <a:solidFill>
                            <a:srgbClr val="000000"/>
                          </a:solidFill>
                          <a:latin typeface="Times New Roman"/>
                          <a:ea typeface="Times New Roman"/>
                        </a:rPr>
                        <a:t>Учасивовавшие в опросе</a:t>
                      </a:r>
                      <a:endParaRPr lang="ru-RU" sz="1200">
                        <a:latin typeface="Times New Roman"/>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pattFill prst="pct20">
                      <a:fgClr>
                        <a:srgbClr val="FFFF00"/>
                      </a:fgClr>
                      <a:bgClr>
                        <a:srgbClr val="FFFFEF"/>
                      </a:bgClr>
                    </a:pattFill>
                  </a:tcPr>
                </a:tc>
                <a:tc>
                  <a:txBody>
                    <a:bodyPr/>
                    <a:lstStyle/>
                    <a:p>
                      <a:pPr algn="ctr">
                        <a:lnSpc>
                          <a:spcPct val="150000"/>
                        </a:lnSpc>
                        <a:spcAft>
                          <a:spcPts val="0"/>
                        </a:spcAft>
                      </a:pPr>
                      <a:r>
                        <a:rPr lang="ru-RU" sz="1400">
                          <a:solidFill>
                            <a:srgbClr val="000000"/>
                          </a:solidFill>
                          <a:latin typeface="Times New Roman"/>
                          <a:ea typeface="Times New Roman"/>
                        </a:rPr>
                        <a:t>Дети</a:t>
                      </a:r>
                      <a:endParaRPr lang="ru-RU" sz="1200">
                        <a:latin typeface="Times New Roman"/>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pattFill prst="pct20">
                      <a:fgClr>
                        <a:srgbClr val="FFFF00"/>
                      </a:fgClr>
                      <a:bgClr>
                        <a:srgbClr val="FFFFEF"/>
                      </a:bgClr>
                    </a:pattFill>
                  </a:tcPr>
                </a:tc>
                <a:tc>
                  <a:txBody>
                    <a:bodyPr/>
                    <a:lstStyle/>
                    <a:p>
                      <a:pPr algn="ctr">
                        <a:lnSpc>
                          <a:spcPct val="150000"/>
                        </a:lnSpc>
                        <a:spcAft>
                          <a:spcPts val="0"/>
                        </a:spcAft>
                      </a:pPr>
                      <a:r>
                        <a:rPr lang="ru-RU" sz="1400">
                          <a:solidFill>
                            <a:srgbClr val="000000"/>
                          </a:solidFill>
                          <a:latin typeface="Times New Roman"/>
                          <a:ea typeface="Times New Roman"/>
                        </a:rPr>
                        <a:t>Взрослые</a:t>
                      </a:r>
                      <a:endParaRPr lang="ru-RU" sz="1200">
                        <a:latin typeface="Times New Roman"/>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pattFill prst="pct20">
                      <a:fgClr>
                        <a:srgbClr val="FFFF00"/>
                      </a:fgClr>
                      <a:bgClr>
                        <a:srgbClr val="FFFFEF"/>
                      </a:bgClr>
                    </a:pattFill>
                  </a:tcPr>
                </a:tc>
                <a:tc>
                  <a:txBody>
                    <a:bodyPr/>
                    <a:lstStyle/>
                    <a:p>
                      <a:pPr algn="ctr">
                        <a:lnSpc>
                          <a:spcPct val="150000"/>
                        </a:lnSpc>
                        <a:spcAft>
                          <a:spcPts val="0"/>
                        </a:spcAft>
                      </a:pPr>
                      <a:r>
                        <a:rPr lang="ru-RU" sz="1400">
                          <a:solidFill>
                            <a:srgbClr val="000000"/>
                          </a:solidFill>
                          <a:latin typeface="Times New Roman"/>
                          <a:ea typeface="Times New Roman"/>
                        </a:rPr>
                        <a:t>Всего</a:t>
                      </a:r>
                      <a:endParaRPr lang="ru-RU" sz="1200">
                        <a:latin typeface="Times New Roman"/>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C0C0C0"/>
                    </a:solidFill>
                  </a:tcPr>
                </a:tc>
              </a:tr>
              <a:tr h="711518">
                <a:tc>
                  <a:txBody>
                    <a:bodyPr/>
                    <a:lstStyle/>
                    <a:p>
                      <a:pPr algn="just">
                        <a:lnSpc>
                          <a:spcPct val="150000"/>
                        </a:lnSpc>
                        <a:spcAft>
                          <a:spcPts val="0"/>
                        </a:spcAft>
                      </a:pPr>
                      <a:r>
                        <a:rPr lang="ru-RU" sz="1400" b="1" i="1">
                          <a:solidFill>
                            <a:srgbClr val="000000"/>
                          </a:solidFill>
                          <a:latin typeface="Times New Roman"/>
                          <a:ea typeface="Times New Roman"/>
                        </a:rPr>
                        <a:t>Голубой отрезок больше</a:t>
                      </a:r>
                      <a:endParaRPr lang="ru-RU" sz="1200">
                        <a:latin typeface="Times New Roman"/>
                        <a:ea typeface="Times New Roman"/>
                      </a:endParaRPr>
                    </a:p>
                  </a:txBody>
                  <a:tcPr marL="68580" marR="68580" marT="0" marB="0">
                    <a:lnL>
                      <a:noFill/>
                    </a:lnL>
                    <a:lnR>
                      <a:noFill/>
                    </a:lnR>
                    <a:lnT>
                      <a:noFill/>
                    </a:lnT>
                    <a:lnB>
                      <a:noFill/>
                    </a:lnB>
                    <a:pattFill prst="pct20">
                      <a:fgClr>
                        <a:srgbClr val="FFFF00"/>
                      </a:fgClr>
                      <a:bgClr>
                        <a:srgbClr val="FFFFEF"/>
                      </a:bgClr>
                    </a:pattFill>
                  </a:tcPr>
                </a:tc>
                <a:tc>
                  <a:txBody>
                    <a:bodyPr/>
                    <a:lstStyle/>
                    <a:p>
                      <a:pPr algn="ctr">
                        <a:lnSpc>
                          <a:spcPct val="150000"/>
                        </a:lnSpc>
                        <a:spcAft>
                          <a:spcPts val="0"/>
                        </a:spcAft>
                      </a:pPr>
                      <a:r>
                        <a:rPr lang="ru-RU" sz="1400">
                          <a:solidFill>
                            <a:srgbClr val="000000"/>
                          </a:solidFill>
                          <a:latin typeface="Times New Roman"/>
                          <a:ea typeface="Times New Roman"/>
                        </a:rPr>
                        <a:t>24</a:t>
                      </a:r>
                      <a:endParaRPr lang="ru-RU" sz="1200">
                        <a:latin typeface="Times New Roman"/>
                        <a:ea typeface="Times New Roman"/>
                      </a:endParaRPr>
                    </a:p>
                  </a:txBody>
                  <a:tcPr marL="68580" marR="68580" marT="0" marB="0">
                    <a:lnL>
                      <a:noFill/>
                    </a:lnL>
                    <a:lnR>
                      <a:noFill/>
                    </a:lnR>
                    <a:lnT>
                      <a:noFill/>
                    </a:lnT>
                    <a:lnB>
                      <a:noFill/>
                    </a:lnB>
                    <a:pattFill prst="pct20">
                      <a:fgClr>
                        <a:srgbClr val="FFFF00"/>
                      </a:fgClr>
                      <a:bgClr>
                        <a:srgbClr val="FFFFEF"/>
                      </a:bgClr>
                    </a:pattFill>
                  </a:tcPr>
                </a:tc>
                <a:tc>
                  <a:txBody>
                    <a:bodyPr/>
                    <a:lstStyle/>
                    <a:p>
                      <a:pPr algn="ctr">
                        <a:lnSpc>
                          <a:spcPct val="150000"/>
                        </a:lnSpc>
                        <a:spcAft>
                          <a:spcPts val="0"/>
                        </a:spcAft>
                      </a:pPr>
                      <a:r>
                        <a:rPr lang="ru-RU" sz="1400">
                          <a:solidFill>
                            <a:srgbClr val="000000"/>
                          </a:solidFill>
                          <a:latin typeface="Times New Roman"/>
                          <a:ea typeface="Times New Roman"/>
                        </a:rPr>
                        <a:t>3</a:t>
                      </a:r>
                      <a:endParaRPr lang="ru-RU" sz="1200">
                        <a:latin typeface="Times New Roman"/>
                        <a:ea typeface="Times New Roman"/>
                      </a:endParaRPr>
                    </a:p>
                  </a:txBody>
                  <a:tcPr marL="68580" marR="68580" marT="0" marB="0">
                    <a:lnL>
                      <a:noFill/>
                    </a:lnL>
                    <a:lnR>
                      <a:noFill/>
                    </a:lnR>
                    <a:lnT>
                      <a:noFill/>
                    </a:lnT>
                    <a:lnB>
                      <a:noFill/>
                    </a:lnB>
                    <a:pattFill prst="pct20">
                      <a:fgClr>
                        <a:srgbClr val="FFFF00"/>
                      </a:fgClr>
                      <a:bgClr>
                        <a:srgbClr val="FFFFEF"/>
                      </a:bgClr>
                    </a:pattFill>
                  </a:tcPr>
                </a:tc>
                <a:tc>
                  <a:txBody>
                    <a:bodyPr/>
                    <a:lstStyle/>
                    <a:p>
                      <a:pPr algn="ctr">
                        <a:lnSpc>
                          <a:spcPct val="150000"/>
                        </a:lnSpc>
                        <a:spcAft>
                          <a:spcPts val="0"/>
                        </a:spcAft>
                      </a:pPr>
                      <a:r>
                        <a:rPr lang="ru-RU" sz="1400">
                          <a:solidFill>
                            <a:srgbClr val="000000"/>
                          </a:solidFill>
                          <a:latin typeface="Times New Roman"/>
                          <a:ea typeface="Times New Roman"/>
                        </a:rPr>
                        <a:t>27</a:t>
                      </a:r>
                      <a:endParaRPr lang="ru-RU" sz="1200">
                        <a:latin typeface="Times New Roman"/>
                        <a:ea typeface="Times New Roman"/>
                      </a:endParaRPr>
                    </a:p>
                  </a:txBody>
                  <a:tcPr marL="68580" marR="68580" marT="0" marB="0">
                    <a:lnL>
                      <a:noFill/>
                    </a:lnL>
                    <a:lnR>
                      <a:noFill/>
                    </a:lnR>
                    <a:lnT>
                      <a:noFill/>
                    </a:lnT>
                    <a:lnB>
                      <a:noFill/>
                    </a:lnB>
                    <a:solidFill>
                      <a:srgbClr val="C0C0C0"/>
                    </a:solidFill>
                  </a:tcPr>
                </a:tc>
              </a:tr>
              <a:tr h="355759">
                <a:tc>
                  <a:txBody>
                    <a:bodyPr/>
                    <a:lstStyle/>
                    <a:p>
                      <a:pPr algn="just">
                        <a:lnSpc>
                          <a:spcPct val="150000"/>
                        </a:lnSpc>
                        <a:spcAft>
                          <a:spcPts val="0"/>
                        </a:spcAft>
                      </a:pPr>
                      <a:r>
                        <a:rPr lang="ru-RU" sz="1400" b="1" i="1">
                          <a:solidFill>
                            <a:srgbClr val="000000"/>
                          </a:solidFill>
                          <a:latin typeface="Times New Roman"/>
                          <a:ea typeface="Times New Roman"/>
                        </a:rPr>
                        <a:t>В процентах</a:t>
                      </a:r>
                      <a:endParaRPr lang="ru-RU" sz="1200">
                        <a:latin typeface="Times New Roman"/>
                        <a:ea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pattFill prst="pct20">
                      <a:fgClr>
                        <a:srgbClr val="FFFF00"/>
                      </a:fgClr>
                      <a:bgClr>
                        <a:srgbClr val="FFFFEF"/>
                      </a:bgClr>
                    </a:pattFill>
                  </a:tcPr>
                </a:tc>
                <a:tc>
                  <a:txBody>
                    <a:bodyPr/>
                    <a:lstStyle/>
                    <a:p>
                      <a:pPr algn="ctr">
                        <a:lnSpc>
                          <a:spcPct val="150000"/>
                        </a:lnSpc>
                        <a:spcAft>
                          <a:spcPts val="0"/>
                        </a:spcAft>
                      </a:pPr>
                      <a:r>
                        <a:rPr lang="ru-RU" sz="1400">
                          <a:solidFill>
                            <a:srgbClr val="000000"/>
                          </a:solidFill>
                          <a:latin typeface="Times New Roman"/>
                          <a:ea typeface="Times New Roman"/>
                        </a:rPr>
                        <a:t>52</a:t>
                      </a:r>
                      <a:endParaRPr lang="ru-RU" sz="1200">
                        <a:latin typeface="Times New Roman"/>
                        <a:ea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pattFill prst="pct20">
                      <a:fgClr>
                        <a:srgbClr val="FFFF00"/>
                      </a:fgClr>
                      <a:bgClr>
                        <a:srgbClr val="FFFFEF"/>
                      </a:bgClr>
                    </a:pattFill>
                  </a:tcPr>
                </a:tc>
                <a:tc>
                  <a:txBody>
                    <a:bodyPr/>
                    <a:lstStyle/>
                    <a:p>
                      <a:pPr algn="ctr">
                        <a:lnSpc>
                          <a:spcPct val="150000"/>
                        </a:lnSpc>
                        <a:spcAft>
                          <a:spcPts val="0"/>
                        </a:spcAft>
                      </a:pPr>
                      <a:r>
                        <a:rPr lang="ru-RU" sz="1400">
                          <a:solidFill>
                            <a:srgbClr val="000000"/>
                          </a:solidFill>
                          <a:latin typeface="Times New Roman"/>
                          <a:ea typeface="Times New Roman"/>
                        </a:rPr>
                        <a:t>33</a:t>
                      </a:r>
                      <a:endParaRPr lang="ru-RU" sz="1200">
                        <a:latin typeface="Times New Roman"/>
                        <a:ea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pattFill prst="pct20">
                      <a:fgClr>
                        <a:srgbClr val="FFFF00"/>
                      </a:fgClr>
                      <a:bgClr>
                        <a:srgbClr val="FFFFEF"/>
                      </a:bgClr>
                    </a:pattFill>
                  </a:tcPr>
                </a:tc>
                <a:tc>
                  <a:txBody>
                    <a:bodyPr/>
                    <a:lstStyle/>
                    <a:p>
                      <a:pPr algn="ctr">
                        <a:lnSpc>
                          <a:spcPct val="150000"/>
                        </a:lnSpc>
                        <a:spcAft>
                          <a:spcPts val="0"/>
                        </a:spcAft>
                      </a:pPr>
                      <a:r>
                        <a:rPr lang="ru-RU" sz="1400" dirty="0">
                          <a:solidFill>
                            <a:srgbClr val="000000"/>
                          </a:solidFill>
                          <a:latin typeface="Times New Roman"/>
                          <a:ea typeface="Times New Roman"/>
                        </a:rPr>
                        <a:t>49</a:t>
                      </a:r>
                      <a:endParaRPr lang="ru-RU" sz="1200" dirty="0">
                        <a:latin typeface="Times New Roman"/>
                        <a:ea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428728" y="1071546"/>
            <a:ext cx="7715272"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Arial" pitchFamily="34" charset="0"/>
                <a:ea typeface="Times New Roman" pitchFamily="18" charset="0"/>
              </a:rPr>
              <a:t>Эксперимент №4</a:t>
            </a:r>
          </a:p>
          <a:p>
            <a:pPr eaLnBrk="0" hangingPunct="0"/>
            <a:r>
              <a:rPr kumimoji="0" lang="ru-RU" sz="1400" b="1" i="0" u="none" strike="noStrike" cap="none" normalizeH="0" baseline="0" dirty="0" smtClean="0">
                <a:ln>
                  <a:noFill/>
                </a:ln>
                <a:solidFill>
                  <a:srgbClr val="000000"/>
                </a:solidFill>
                <a:effectLst/>
                <a:latin typeface="Arial" pitchFamily="34" charset="0"/>
                <a:ea typeface="Times New Roman" pitchFamily="18" charset="0"/>
              </a:rPr>
              <a:t>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Чтобы разрушить целостный образ объекта, </a:t>
            </a:r>
            <a:r>
              <a:rPr lang="ru-RU" sz="1400" dirty="0" smtClean="0">
                <a:solidFill>
                  <a:srgbClr val="000000"/>
                </a:solidFill>
                <a:latin typeface="Arial" pitchFamily="34" charset="0"/>
                <a:ea typeface="Times New Roman" pitchFamily="18" charset="0"/>
              </a:rPr>
              <a:t>я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использовала</a:t>
            </a:r>
            <a:r>
              <a:rPr kumimoji="0" lang="ru-RU" sz="1400" b="0" i="0" u="none" strike="noStrike" cap="none" normalizeH="0" dirty="0" smtClean="0">
                <a:ln>
                  <a:noFill/>
                </a:ln>
                <a:solidFill>
                  <a:srgbClr val="000000"/>
                </a:solidFill>
                <a:effectLst/>
                <a:latin typeface="Arial" pitchFamily="34" charset="0"/>
                <a:ea typeface="Times New Roman" pitchFamily="18" charset="0"/>
              </a:rPr>
              <a:t>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так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называемые «невозможные» противоречивые фигуры, а точнее </a:t>
            </a:r>
            <a:r>
              <a:rPr kumimoji="0" lang="ru-RU"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"невозможную" лестницу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rPr>
              <a:t>Пенроуза</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a:t>
            </a:r>
          </a:p>
          <a:p>
            <a:pPr eaLnBrk="0" hangingPunct="0"/>
            <a:r>
              <a:rPr kumimoji="0" lang="ru-RU" sz="1400" b="0" i="0" u="none" strike="noStrike" cap="none" normalizeH="0" baseline="0" dirty="0" smtClean="0">
                <a:ln>
                  <a:noFill/>
                </a:ln>
                <a:solidFill>
                  <a:srgbClr val="000000"/>
                </a:solidFill>
                <a:effectLst/>
                <a:latin typeface="Arial" pitchFamily="34" charset="0"/>
                <a:ea typeface="Times New Roman" pitchFamily="18" charset="0"/>
              </a:rPr>
              <a:t>Я предложила</a:t>
            </a:r>
            <a:r>
              <a:rPr kumimoji="0" lang="ru-RU" sz="1400" b="0" i="0" u="none" strike="noStrike" cap="none" normalizeH="0" dirty="0" smtClean="0">
                <a:ln>
                  <a:noFill/>
                </a:ln>
                <a:solidFill>
                  <a:srgbClr val="000000"/>
                </a:solidFill>
                <a:effectLst/>
                <a:latin typeface="Arial" pitchFamily="34" charset="0"/>
                <a:ea typeface="Times New Roman" pitchFamily="18" charset="0"/>
              </a:rPr>
              <a:t>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внимательно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посмотреть на  рисунок и ответить на вопрос:</a:t>
            </a:r>
            <a:r>
              <a:rPr kumimoji="0" lang="ru-RU"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движется ли человек вверх?</a:t>
            </a:r>
            <a:r>
              <a:rPr lang="ru-RU" sz="1400" dirty="0" smtClean="0"/>
              <a:t> Каждый отдельный пролет лестницы говорит нам о том, что он поднимается вверх, однако, пройдя четыре пролета, он оказывается в том же месте, с которого начал свой путь. "Невозможная" лестница не воспринимается как единое целое, поскольку нет согласованности между отдельными ее фрагментами. Раз за разом мы следуем взором за ступеньками, ведущими вверх, пытаясь найти способ решения этой проблемы, и не находим его. Но, к </a:t>
            </a:r>
            <a:r>
              <a:rPr lang="ru-RU" sz="1400" dirty="0" smtClean="0"/>
              <a:t> </a:t>
            </a:r>
            <a:r>
              <a:rPr lang="ru-RU" sz="1400" dirty="0" smtClean="0"/>
              <a:t>моему </a:t>
            </a:r>
            <a:r>
              <a:rPr lang="ru-RU" sz="1400" dirty="0" smtClean="0"/>
              <a:t>удивлению</a:t>
            </a:r>
            <a:r>
              <a:rPr lang="ru-RU" sz="1400" dirty="0" smtClean="0"/>
              <a:t>, никто не заметил абсурдности данной лестницы и сработал стереотип, раз лестница, то поднимается вверх. Лишь два человека не ответили на данный вопрос, причем это были дети.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pic>
        <p:nvPicPr>
          <p:cNvPr id="34818" name="Picture 2" descr="ris5"/>
          <p:cNvPicPr>
            <a:picLocks noChangeAspect="1" noChangeArrowheads="1"/>
          </p:cNvPicPr>
          <p:nvPr/>
        </p:nvPicPr>
        <p:blipFill>
          <a:blip r:embed="rId2"/>
          <a:srcRect/>
          <a:stretch>
            <a:fillRect/>
          </a:stretch>
        </p:blipFill>
        <p:spPr bwMode="auto">
          <a:xfrm>
            <a:off x="6286512" y="4357694"/>
            <a:ext cx="2428880" cy="21590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857356" y="2643182"/>
          <a:ext cx="6076950" cy="2880360"/>
        </p:xfrm>
        <a:graphic>
          <a:graphicData uri="http://schemas.openxmlformats.org/drawingml/2006/table">
            <a:tbl>
              <a:tblPr/>
              <a:tblGrid>
                <a:gridCol w="1212215"/>
                <a:gridCol w="1228090"/>
                <a:gridCol w="1213485"/>
                <a:gridCol w="1212215"/>
                <a:gridCol w="1210945"/>
              </a:tblGrid>
              <a:tr h="0">
                <a:tc gridSpan="5">
                  <a:txBody>
                    <a:bodyPr/>
                    <a:lstStyle/>
                    <a:p>
                      <a:pPr algn="just">
                        <a:lnSpc>
                          <a:spcPct val="150000"/>
                        </a:lnSpc>
                        <a:spcAft>
                          <a:spcPts val="0"/>
                        </a:spcAft>
                      </a:pPr>
                      <a:r>
                        <a:rPr lang="ru-RU" sz="1400" b="1" i="1" dirty="0">
                          <a:solidFill>
                            <a:srgbClr val="000000"/>
                          </a:solidFill>
                          <a:latin typeface="Times New Roman"/>
                          <a:ea typeface="Times New Roman"/>
                        </a:rPr>
                        <a:t>                             Применение иллюзорных картин</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0">
                <a:tc>
                  <a:txBody>
                    <a:bodyPr/>
                    <a:lstStyle/>
                    <a:p>
                      <a:pPr algn="ctr">
                        <a:lnSpc>
                          <a:spcPct val="150000"/>
                        </a:lnSpc>
                        <a:spcAft>
                          <a:spcPts val="0"/>
                        </a:spcAft>
                      </a:pPr>
                      <a:r>
                        <a:rPr lang="ru-RU" sz="1400" b="1">
                          <a:latin typeface="Times New Roman"/>
                          <a:ea typeface="Times New Roman"/>
                        </a:rPr>
                        <a:t>В конкурсах, играх, загадках</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00"/>
                      </a:fgClr>
                      <a:bgClr>
                        <a:srgbClr val="FFFFDD"/>
                      </a:bgClr>
                    </a:pattFill>
                  </a:tcPr>
                </a:tc>
                <a:tc>
                  <a:txBody>
                    <a:bodyPr/>
                    <a:lstStyle/>
                    <a:p>
                      <a:pPr algn="ctr">
                        <a:lnSpc>
                          <a:spcPct val="150000"/>
                        </a:lnSpc>
                        <a:spcAft>
                          <a:spcPts val="0"/>
                        </a:spcAft>
                      </a:pPr>
                      <a:r>
                        <a:rPr lang="ru-RU" sz="1400" dirty="0">
                          <a:latin typeface="Times New Roman"/>
                          <a:ea typeface="Times New Roman"/>
                        </a:rPr>
                        <a:t>Для развития внимательности, абстрактного мышления, тренировки зрения</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00"/>
                      </a:fgClr>
                      <a:bgClr>
                        <a:srgbClr val="FFFFDD"/>
                      </a:bgClr>
                    </a:pattFill>
                  </a:tcPr>
                </a:tc>
                <a:tc>
                  <a:txBody>
                    <a:bodyPr/>
                    <a:lstStyle/>
                    <a:p>
                      <a:pPr algn="ctr">
                        <a:lnSpc>
                          <a:spcPct val="150000"/>
                        </a:lnSpc>
                        <a:spcAft>
                          <a:spcPts val="0"/>
                        </a:spcAft>
                      </a:pPr>
                      <a:r>
                        <a:rPr lang="ru-RU" sz="1400" dirty="0">
                          <a:latin typeface="Times New Roman"/>
                          <a:ea typeface="Times New Roman"/>
                        </a:rPr>
                        <a:t>На различных уроках</a:t>
                      </a:r>
                      <a:endParaRPr lang="ru-RU" sz="1200" dirty="0">
                        <a:latin typeface="Times New Roman"/>
                        <a:ea typeface="Times New Roman"/>
                      </a:endParaRPr>
                    </a:p>
                    <a:p>
                      <a:pPr algn="ctr">
                        <a:lnSpc>
                          <a:spcPct val="150000"/>
                        </a:lnSpc>
                        <a:spcAft>
                          <a:spcPts val="0"/>
                        </a:spcAft>
                      </a:pPr>
                      <a:r>
                        <a:rPr lang="ru-RU" sz="1400" dirty="0">
                          <a:latin typeface="Times New Roman"/>
                          <a:ea typeface="Times New Roman"/>
                        </a:rPr>
                        <a:t>для разнообразия</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00"/>
                      </a:fgClr>
                      <a:bgClr>
                        <a:srgbClr val="FFFFDD"/>
                      </a:bgClr>
                    </a:pattFill>
                  </a:tcPr>
                </a:tc>
                <a:tc>
                  <a:txBody>
                    <a:bodyPr/>
                    <a:lstStyle/>
                    <a:p>
                      <a:pPr algn="ctr">
                        <a:lnSpc>
                          <a:spcPct val="150000"/>
                        </a:lnSpc>
                        <a:spcAft>
                          <a:spcPts val="0"/>
                        </a:spcAft>
                      </a:pPr>
                      <a:r>
                        <a:rPr lang="ru-RU" sz="1400">
                          <a:latin typeface="Times New Roman"/>
                          <a:ea typeface="Times New Roman"/>
                        </a:rPr>
                        <a:t>Чтобы запутать человека</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00"/>
                      </a:fgClr>
                      <a:bgClr>
                        <a:srgbClr val="FFFFDD"/>
                      </a:bgClr>
                    </a:pattFill>
                  </a:tcPr>
                </a:tc>
                <a:tc>
                  <a:txBody>
                    <a:bodyPr/>
                    <a:lstStyle/>
                    <a:p>
                      <a:pPr algn="ctr">
                        <a:lnSpc>
                          <a:spcPct val="150000"/>
                        </a:lnSpc>
                        <a:spcAft>
                          <a:spcPts val="0"/>
                        </a:spcAft>
                      </a:pPr>
                      <a:r>
                        <a:rPr lang="ru-RU" sz="1400" b="1">
                          <a:solidFill>
                            <a:srgbClr val="000000"/>
                          </a:solidFill>
                          <a:latin typeface="Times New Roman"/>
                          <a:ea typeface="Times New Roman"/>
                        </a:rPr>
                        <a:t>Не могут ответить</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00"/>
                      </a:fgClr>
                      <a:bgClr>
                        <a:srgbClr val="FFFFDD"/>
                      </a:bgClr>
                    </a:pattFill>
                  </a:tcPr>
                </a:tc>
              </a:tr>
              <a:tr h="0">
                <a:tc>
                  <a:txBody>
                    <a:bodyPr/>
                    <a:lstStyle/>
                    <a:p>
                      <a:pPr algn="ctr">
                        <a:lnSpc>
                          <a:spcPct val="150000"/>
                        </a:lnSpc>
                        <a:spcAft>
                          <a:spcPts val="0"/>
                        </a:spcAft>
                      </a:pPr>
                      <a:r>
                        <a:rPr lang="ru-RU" sz="1400" b="1">
                          <a:solidFill>
                            <a:srgbClr val="000000"/>
                          </a:solidFill>
                          <a:latin typeface="Times New Roman"/>
                          <a:ea typeface="Times New Roman"/>
                        </a:rPr>
                        <a:t>20 чел, 37%</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solidFill>
                            <a:srgbClr val="000000"/>
                          </a:solidFill>
                          <a:latin typeface="Times New Roman"/>
                          <a:ea typeface="Times New Roman"/>
                        </a:rPr>
                        <a:t>11 чел, 20%</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solidFill>
                            <a:srgbClr val="000000"/>
                          </a:solidFill>
                          <a:latin typeface="Times New Roman"/>
                          <a:ea typeface="Times New Roman"/>
                        </a:rPr>
                        <a:t>11 чел, 20%</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solidFill>
                            <a:srgbClr val="000000"/>
                          </a:solidFill>
                          <a:latin typeface="Times New Roman"/>
                          <a:ea typeface="Times New Roman"/>
                        </a:rPr>
                        <a:t>3 чел, 6%</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dirty="0">
                          <a:solidFill>
                            <a:srgbClr val="000000"/>
                          </a:solidFill>
                          <a:latin typeface="Times New Roman"/>
                          <a:ea typeface="Times New Roman"/>
                        </a:rPr>
                        <a:t>9 чел, 17%</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41" name="Rectangle 1"/>
          <p:cNvSpPr>
            <a:spLocks noChangeArrowheads="1"/>
          </p:cNvSpPr>
          <p:nvPr/>
        </p:nvSpPr>
        <p:spPr bwMode="auto">
          <a:xfrm>
            <a:off x="2143108" y="1357298"/>
            <a:ext cx="600076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Arial" pitchFamily="34" charset="0"/>
                <a:ea typeface="Times New Roman" pitchFamily="18" charset="0"/>
              </a:rPr>
              <a:t>Эксперимент №5</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И в конце  </a:t>
            </a:r>
            <a:r>
              <a:rPr lang="ru-RU" sz="1400" dirty="0" smtClean="0">
                <a:solidFill>
                  <a:srgbClr val="000000"/>
                </a:solidFill>
                <a:latin typeface="Arial" pitchFamily="34" charset="0"/>
                <a:ea typeface="Times New Roman" pitchFamily="18" charset="0"/>
              </a:rPr>
              <a:t>я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предложила </a:t>
            </a: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ответить, где, на их взгляд, можно использовать картины с  иллюзиями и для какой цели. Ответы были следующими: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35842" name="Rectangle 2"/>
          <p:cNvSpPr>
            <a:spLocks noChangeArrowheads="1"/>
          </p:cNvSpPr>
          <p:nvPr/>
        </p:nvSpPr>
        <p:spPr bwMode="auto">
          <a:xfrm>
            <a:off x="2357422" y="5715016"/>
            <a:ext cx="628651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rPr>
              <a:t>Можно сделать вывод, что </a:t>
            </a:r>
            <a:r>
              <a:rPr kumimoji="0" lang="ru-RU" sz="1400" b="1" i="1" u="none" strike="noStrike" cap="none" normalizeH="0" baseline="0" dirty="0" smtClean="0">
                <a:ln>
                  <a:noFill/>
                </a:ln>
                <a:solidFill>
                  <a:srgbClr val="000000"/>
                </a:solidFill>
                <a:effectLst/>
                <a:latin typeface="Arial" pitchFamily="34" charset="0"/>
                <a:ea typeface="Times New Roman" pitchFamily="18" charset="0"/>
              </a:rPr>
              <a:t>большинство из опрошенных считает иллюзорные картинки полезными и нужными для обучения, развлечения и развития.</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857224" y="1142984"/>
            <a:ext cx="8072494"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552825" algn="l"/>
              </a:tabLst>
            </a:pPr>
            <a:r>
              <a:rPr kumimoji="0" lang="ru-RU" sz="2000" b="1"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Заключение</a:t>
            </a:r>
            <a:endParaRPr kumimoji="0" lang="ru-RU" sz="2000" b="0" i="0" u="none" strike="noStrike" cap="none" normalizeH="0" baseline="0" dirty="0" smtClean="0">
              <a:ln>
                <a:noFill/>
              </a:ln>
              <a:solidFill>
                <a:schemeClr val="accent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5528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Материал, представленный в работе, расширяет кругозор учащихся, пополняет теоретические знания и объясняет многие оптические иллюзии с геометрической точки зрения. В процессе работы над моей темой 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5528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изучила литературу по данному вопросу;</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5528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познакомилась с различными  видами и классификациями иллюзий;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5528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рассмотрела оптические иллюзии с точки зрения геометрии;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5528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провела тестирование на восприятие иллюзий и выявление тенденций в ответах учащихся;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пришла к выводу: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гипотеза о том, что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рительные иллюзии можно объяснить с помощью законов геометрии подтверждается частично. </a:t>
            </a:r>
            <a:r>
              <a:rPr lang="ru-RU" sz="1400" dirty="0" smtClean="0">
                <a:latin typeface="Times New Roman" pitchFamily="18" charset="0"/>
                <a:cs typeface="Times New Roman" pitchFamily="18" charset="0"/>
              </a:rPr>
              <a:t>Наше зрение несовершенно и иногда мы видим не то, что существует в действительности. Можно сделать вывод, что глаз любого человека видит мир одинаково, но восприятие увиденного – это процесс  мышления человека. Поэтому каждый человек воспринимает мир по-своему.  И надо уважать мнение каждого.  Но образное мышление, воображение можно развивать. И можно, используя в учебном процессе иллюзорные картины, способствовать этому развитию. Это обогатит ребенка и даст возможность увидеть всю многогранность окружающего нас мира. Также это разнообразит досуг, как ребенка, так и взрослого. Так как на восприятие взрослых  сформированные повседневным опытом стереотипы влияют очень сильно, то предположительно ожидать разное видение одного и того же взрослыми и детьми. И это надо учитывать в учебном процессе.</a:t>
            </a:r>
          </a:p>
          <a:p>
            <a:r>
              <a:rPr lang="ru-RU" sz="1400" dirty="0" smtClean="0">
                <a:latin typeface="Times New Roman" pitchFamily="18" charset="0"/>
                <a:cs typeface="Times New Roman" pitchFamily="18" charset="0"/>
              </a:rPr>
              <a:t>        И если, глядя на картину, мы видим разное, то, что можно сказать о лучшей и очень сложной  картине – человеке???</a:t>
            </a:r>
          </a:p>
          <a:p>
            <a:pPr lvl="0" algn="just" eaLnBrk="0" hangingPunct="0">
              <a:tabLst>
                <a:tab pos="3552825" algn="l"/>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571604" y="1214422"/>
            <a:ext cx="7358114"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a:r>
              <a:rPr kumimoji="0" lang="ru-RU" sz="20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Стоит ли доверять всему, что мы видим? Почему мы видим иногда то, что кроме нас больше никто не видит? Почему нарисованные неподвижные предметы начинают двигаться? Почему люди видят один и тот же предмет по-разному? Чтобы найти ответы на эти вопросы </a:t>
            </a:r>
            <a:r>
              <a:rPr kumimoji="0" lang="ru-RU" sz="2000" b="1"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объектом моего исследования</a:t>
            </a:r>
            <a:r>
              <a:rPr kumimoji="0" lang="ru-RU" sz="20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стали </a:t>
            </a:r>
            <a:r>
              <a:rPr kumimoji="0" lang="ru-RU" sz="2000" b="0" i="1"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иллюзии</a:t>
            </a:r>
            <a:r>
              <a:rPr kumimoji="0" lang="ru-RU" sz="2000" b="0" i="1"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a:t>
            </a:r>
          </a:p>
          <a:p>
            <a:pPr lvl="0" indent="450850" algn="just"/>
            <a:r>
              <a:rPr lang="ru-RU" sz="2000" b="1" dirty="0" smtClean="0">
                <a:solidFill>
                  <a:schemeClr val="accent2">
                    <a:lumMod val="75000"/>
                  </a:schemeClr>
                </a:solidFill>
                <a:latin typeface="Times New Roman" pitchFamily="18" charset="0"/>
                <a:ea typeface="Times New Roman" pitchFamily="18" charset="0"/>
                <a:cs typeface="Times New Roman" pitchFamily="18" charset="0"/>
              </a:rPr>
              <a:t> </a:t>
            </a:r>
            <a:r>
              <a:rPr lang="ru-RU" sz="2000" b="1" dirty="0" smtClean="0">
                <a:solidFill>
                  <a:schemeClr val="accent2">
                    <a:lumMod val="75000"/>
                  </a:schemeClr>
                </a:solidFill>
                <a:latin typeface="Times New Roman" pitchFamily="18" charset="0"/>
                <a:ea typeface="Times New Roman" pitchFamily="18" charset="0"/>
                <a:cs typeface="Times New Roman" pitchFamily="18" charset="0"/>
              </a:rPr>
              <a:t>Гипотеза: </a:t>
            </a:r>
            <a:r>
              <a:rPr lang="ru-RU" sz="2400" b="1" dirty="0" smtClean="0">
                <a:solidFill>
                  <a:srgbClr val="7030A0"/>
                </a:solidFill>
                <a:latin typeface="Times New Roman" pitchFamily="18" charset="0"/>
                <a:ea typeface="Times New Roman" pitchFamily="18" charset="0"/>
                <a:cs typeface="Times New Roman" pitchFamily="18" charset="0"/>
              </a:rPr>
              <a:t>Иллюзии можно объяснить с помощью законов геометрии</a:t>
            </a:r>
            <a:r>
              <a:rPr lang="ru-RU" sz="2400" b="1" dirty="0" smtClean="0">
                <a:solidFill>
                  <a:srgbClr val="7030A0"/>
                </a:solidFill>
                <a:latin typeface="Times New Roman" pitchFamily="18" charset="0"/>
                <a:ea typeface="Times New Roman" pitchFamily="18" charset="0"/>
                <a:cs typeface="Times New Roman" pitchFamily="18" charset="0"/>
              </a:rPr>
              <a:t>.</a:t>
            </a:r>
            <a:endParaRPr kumimoji="0" lang="ru-RU" sz="2400" b="1"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Работая над этой темой, можно развить свое воображение, открыть новое для себя, друзей и родных. Очень увлекательно рассматривать иллюзорные картины, ища в них скрытые от нормального восприятия предметы. Потому что, наше  восприятие обманчиво, и многое оказывается совсем не тем, чем, кажется на первый взгляд. Даже самые простые вещи могут таить в себе самые неожиданные открытия, нужно только получше присмотреться. </a:t>
            </a:r>
            <a:endParaRPr kumimoji="0" lang="ru-RU" sz="2000" b="0" i="0" u="none" strike="noStrike" cap="none" normalizeH="0" baseline="0" dirty="0" smtClean="0">
              <a:ln>
                <a:noFill/>
              </a:ln>
              <a:solidFill>
                <a:schemeClr val="accent2">
                  <a:lumMod val="7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000100" y="1214422"/>
            <a:ext cx="785818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Перспектива - геометрическая основа живописи,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algn="ct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позволяющая «обмануть зрение»</a:t>
            </a:r>
            <a:r>
              <a:rPr lang="ru-RU" sz="2000" dirty="0" smtClean="0"/>
              <a:t> </a:t>
            </a:r>
          </a:p>
          <a:p>
            <a:endParaRPr lang="ru-RU" sz="2000" dirty="0" smtClean="0"/>
          </a:p>
          <a:p>
            <a:r>
              <a:rPr lang="ru-RU" sz="1600" dirty="0" smtClean="0">
                <a:latin typeface="Times New Roman" pitchFamily="18" charset="0"/>
                <a:cs typeface="Times New Roman" pitchFamily="18" charset="0"/>
              </a:rPr>
              <a:t>      С давних пор люди пытались объёмные тела изобразить на плоскости так, чтобы их сразу можно было отличить от плоских, чтобы чувствовалась глубина пространства. Была разработана научная теория перспективы, позволяющая «обмануть зрение». Перспектива - это очень просто. Это чистая геометрия. Так что же, овладев геометрией перспективы, каждый может стать художником? К сожалению, нет. Математически точная перспектива - это еще не живопись, а только чертеж, какой бы он не был точный и красивый.</a:t>
            </a:r>
          </a:p>
          <a:p>
            <a:r>
              <a:rPr lang="ru-RU" sz="1600" dirty="0" smtClean="0">
                <a:latin typeface="Times New Roman" pitchFamily="18" charset="0"/>
                <a:cs typeface="Times New Roman" pitchFamily="18" charset="0"/>
              </a:rPr>
              <a:t>       Перспектива - это только геометрическая основа живописи. Наука и искусство, словно нити холста, переплетались в полотнах мастеров Возрождения. Живопись переходила в начертательную геометрию, а геометрия - в искусство. Всякий раз художник старался не просто показать глубину пространства картины, но как бы вычислить эту глубину. Вот почему ренессансные художники так любили изображать квадраты плиток пола и кессоны (квадратные углубления потолка, представляющие собой не что иное, как систему координат на плоскости. Вот почему живописцы Возрождения так любили изображать архитектуру, которая органически перерастала в архитектонику изображения. </a:t>
            </a:r>
          </a:p>
          <a:p>
            <a:endPar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285852" y="0"/>
            <a:ext cx="657229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2.  </a:t>
            </a:r>
            <a:r>
              <a:rPr kumimoji="0" lang="ru-RU"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Оптические иллюзии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"...не верь глазам своим!</a:t>
            </a:r>
            <a:r>
              <a:rPr kumimoji="0" lang="ru-RU" sz="2000" b="1" i="1" u="none" strike="noStrike" cap="none" normalizeH="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a:t>
            </a:r>
            <a:endParaRPr kumimoji="0" lang="ru-RU" sz="2000" b="1" i="1"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2000" b="1" i="1" dirty="0" smtClean="0">
                <a:solidFill>
                  <a:schemeClr val="accent2">
                    <a:lumMod val="75000"/>
                  </a:schemeClr>
                </a:solidFill>
                <a:latin typeface="Times New Roman" pitchFamily="18" charset="0"/>
                <a:ea typeface="Times New Roman" pitchFamily="18" charset="0"/>
                <a:cs typeface="Times New Roman" pitchFamily="18" charset="0"/>
              </a:rPr>
              <a:t>                                                     </a:t>
            </a:r>
            <a:r>
              <a:rPr kumimoji="0" lang="ru-RU" sz="2000" b="1" i="1"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a:t>
            </a:r>
            <a:r>
              <a:rPr kumimoji="0" lang="ru-RU" sz="1400" b="1" i="1" u="none" strike="noStrike" cap="none" normalizeH="0" baseline="0" dirty="0" err="1" smtClean="0">
                <a:ln>
                  <a:noFill/>
                </a:ln>
                <a:solidFill>
                  <a:schemeClr val="accent2">
                    <a:lumMod val="75000"/>
                  </a:schemeClr>
                </a:solidFill>
                <a:effectLst/>
                <a:latin typeface="Times New Roman" pitchFamily="18" charset="0"/>
                <a:ea typeface="Times New Roman" pitchFamily="18" charset="0"/>
                <a:cs typeface="Times New Roman" pitchFamily="18" charset="0"/>
              </a:rPr>
              <a:t>Козьма</a:t>
            </a:r>
            <a:r>
              <a:rPr kumimoji="0" lang="ru-RU" sz="1400" b="1" i="1"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Прутков</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accent2">
                  <a:lumMod val="75000"/>
                </a:schemeClr>
              </a:solidFill>
              <a:effectLst/>
              <a:latin typeface="Times New Roman" pitchFamily="18" charset="0"/>
              <a:cs typeface="Times New Roman" pitchFamily="18" charset="0"/>
            </a:endParaRPr>
          </a:p>
        </p:txBody>
      </p:sp>
      <p:sp>
        <p:nvSpPr>
          <p:cNvPr id="18434" name="Rectangle 2"/>
          <p:cNvSpPr>
            <a:spLocks noChangeArrowheads="1"/>
          </p:cNvSpPr>
          <p:nvPr/>
        </p:nvSpPr>
        <p:spPr bwMode="auto">
          <a:xfrm>
            <a:off x="1571604" y="1142984"/>
            <a:ext cx="292895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3000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ИЛЛЮЗИЯ  -  франц. видимость, мнимое, обманчивость, обман чувств.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hlinkClick r:id="rId2"/>
              </a:rPr>
              <a:t>Оптические иллюзии</a:t>
            </a: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это, попросту говоря оптический обман нашего мозга.  </a:t>
            </a:r>
            <a:r>
              <a:rPr kumimoji="0" lang="ru-RU" sz="1600" b="0"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 </a:t>
            </a:r>
          </a:p>
        </p:txBody>
      </p:sp>
      <p:sp>
        <p:nvSpPr>
          <p:cNvPr id="18458"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 name="Diagram 3"/>
          <p:cNvGrpSpPr>
            <a:grpSpLocks/>
          </p:cNvGrpSpPr>
          <p:nvPr/>
        </p:nvGrpSpPr>
        <p:grpSpPr bwMode="auto">
          <a:xfrm>
            <a:off x="3786182" y="1527175"/>
            <a:ext cx="5357818" cy="5330825"/>
            <a:chOff x="894" y="4729"/>
            <a:chExt cx="9144" cy="8316"/>
          </a:xfrm>
        </p:grpSpPr>
        <p:sp>
          <p:nvSpPr>
            <p:cNvPr id="3" name="_s18456"/>
            <p:cNvSpPr>
              <a:spLocks noChangeShapeType="1"/>
            </p:cNvSpPr>
            <p:nvPr/>
          </p:nvSpPr>
          <p:spPr bwMode="auto">
            <a:xfrm flipV="1">
              <a:off x="5466" y="6427"/>
              <a:ext cx="0" cy="1638"/>
            </a:xfrm>
            <a:prstGeom prst="line">
              <a:avLst/>
            </a:prstGeom>
            <a:noFill/>
            <a:ln w="28575">
              <a:solidFill>
                <a:srgbClr val="80808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ctr" anchorCtr="0" compatLnSpc="1">
              <a:prstTxWarp prst="textNoShape">
                <a:avLst/>
              </a:prstTxWarp>
            </a:bodyPr>
            <a:lstStyle/>
            <a:p>
              <a:endParaRPr lang="ru-RU"/>
            </a:p>
          </p:txBody>
        </p:sp>
        <p:sp>
          <p:nvSpPr>
            <p:cNvPr id="4" name="_s18455"/>
            <p:cNvSpPr>
              <a:spLocks noChangeArrowheads="1"/>
            </p:cNvSpPr>
            <p:nvPr/>
          </p:nvSpPr>
          <p:spPr bwMode="auto">
            <a:xfrm>
              <a:off x="4644" y="4783"/>
              <a:ext cx="1645" cy="1645"/>
            </a:xfrm>
            <a:prstGeom prst="rect">
              <a:avLst/>
            </a:prstGeom>
            <a:gradFill rotWithShape="0">
              <a:gsLst>
                <a:gs pos="0">
                  <a:srgbClr val="BBE0E3"/>
                </a:gs>
                <a:gs pos="100000">
                  <a:srgbClr val="FFFFFF"/>
                </a:gs>
              </a:gsLst>
              <a:path path="rect">
                <a:fillToRect l="100000" b="100000"/>
              </a:path>
            </a:gradFill>
            <a:ln w="9525">
              <a:solidFill>
                <a:srgbClr val="000000"/>
              </a:solidFill>
              <a:miter lim="800000"/>
              <a:headEnd/>
              <a:tailEnd/>
            </a:ln>
            <a:effectLst>
              <a:outerShdw dist="141990" dir="1593903" algn="ctr" rotWithShape="0">
                <a:srgbClr val="333399"/>
              </a:outerShdw>
            </a:effectLst>
          </p:spPr>
          <p:txBody>
            <a:bodyPr vert="horz" wrap="square" lIns="92793" tIns="46397" rIns="92793" bIns="4639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Иллюзия движения</a:t>
              </a:r>
              <a:endParaRPr kumimoji="0" lang="ru-RU" altLang="ru-RU" sz="1800" b="0" i="0" u="none" strike="noStrike" cap="none" normalizeH="0" baseline="0" smtClean="0">
                <a:ln>
                  <a:noFill/>
                </a:ln>
                <a:solidFill>
                  <a:schemeClr val="tx1"/>
                </a:solidFill>
                <a:effectLst/>
                <a:latin typeface="Arial" charset="0"/>
              </a:endParaRPr>
            </a:p>
          </p:txBody>
        </p:sp>
        <p:sp>
          <p:nvSpPr>
            <p:cNvPr id="5" name="_s18454"/>
            <p:cNvSpPr>
              <a:spLocks noChangeShapeType="1"/>
            </p:cNvSpPr>
            <p:nvPr/>
          </p:nvSpPr>
          <p:spPr bwMode="auto">
            <a:xfrm flipV="1">
              <a:off x="5949" y="6896"/>
              <a:ext cx="962" cy="1325"/>
            </a:xfrm>
            <a:prstGeom prst="line">
              <a:avLst/>
            </a:prstGeom>
            <a:noFill/>
            <a:ln w="28575">
              <a:solidFill>
                <a:srgbClr val="80808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ctr" anchorCtr="0" compatLnSpc="1">
              <a:prstTxWarp prst="textNoShape">
                <a:avLst/>
              </a:prstTxWarp>
            </a:bodyPr>
            <a:lstStyle/>
            <a:p>
              <a:endParaRPr lang="ru-RU"/>
            </a:p>
          </p:txBody>
        </p:sp>
        <p:sp>
          <p:nvSpPr>
            <p:cNvPr id="6" name="_s18453"/>
            <p:cNvSpPr>
              <a:spLocks noChangeArrowheads="1"/>
            </p:cNvSpPr>
            <p:nvPr/>
          </p:nvSpPr>
          <p:spPr bwMode="auto">
            <a:xfrm>
              <a:off x="6573" y="5409"/>
              <a:ext cx="1645" cy="1645"/>
            </a:xfrm>
            <a:prstGeom prst="rect">
              <a:avLst/>
            </a:prstGeom>
            <a:gradFill rotWithShape="0">
              <a:gsLst>
                <a:gs pos="0">
                  <a:srgbClr val="BBE0E3"/>
                </a:gs>
                <a:gs pos="100000">
                  <a:srgbClr val="FFFFFF"/>
                </a:gs>
              </a:gsLst>
              <a:path path="rect">
                <a:fillToRect l="100000" b="100000"/>
              </a:path>
            </a:gradFill>
            <a:ln w="9525">
              <a:solidFill>
                <a:srgbClr val="000000"/>
              </a:solidFill>
              <a:miter lim="800000"/>
              <a:headEnd/>
              <a:tailEnd/>
            </a:ln>
            <a:effectLst>
              <a:outerShdw dist="141990" dir="1593903" algn="ctr" rotWithShape="0">
                <a:srgbClr val="333399"/>
              </a:outerShdw>
            </a:effectLst>
          </p:spPr>
          <p:txBody>
            <a:bodyPr vert="horz" wrap="square" lIns="92793" tIns="46397" rIns="92793" bIns="4639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Распознавание образа</a:t>
              </a:r>
              <a:endParaRPr kumimoji="0" lang="ru-RU" altLang="ru-RU" sz="11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charset="0"/>
              </a:endParaRPr>
            </a:p>
          </p:txBody>
        </p:sp>
        <p:sp>
          <p:nvSpPr>
            <p:cNvPr id="7" name="_s18452"/>
            <p:cNvSpPr>
              <a:spLocks noChangeShapeType="1"/>
            </p:cNvSpPr>
            <p:nvPr/>
          </p:nvSpPr>
          <p:spPr bwMode="auto">
            <a:xfrm flipV="1">
              <a:off x="6248" y="8125"/>
              <a:ext cx="1557" cy="507"/>
            </a:xfrm>
            <a:prstGeom prst="line">
              <a:avLst/>
            </a:prstGeom>
            <a:noFill/>
            <a:ln w="28575">
              <a:solidFill>
                <a:srgbClr val="80808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ctr" anchorCtr="0" compatLnSpc="1">
              <a:prstTxWarp prst="textNoShape">
                <a:avLst/>
              </a:prstTxWarp>
            </a:bodyPr>
            <a:lstStyle/>
            <a:p>
              <a:endParaRPr lang="ru-RU"/>
            </a:p>
          </p:txBody>
        </p:sp>
        <p:sp>
          <p:nvSpPr>
            <p:cNvPr id="8" name="_s18451"/>
            <p:cNvSpPr>
              <a:spLocks noChangeArrowheads="1"/>
            </p:cNvSpPr>
            <p:nvPr/>
          </p:nvSpPr>
          <p:spPr bwMode="auto">
            <a:xfrm>
              <a:off x="7765" y="7050"/>
              <a:ext cx="1645" cy="1645"/>
            </a:xfrm>
            <a:prstGeom prst="rect">
              <a:avLst/>
            </a:prstGeom>
            <a:gradFill rotWithShape="0">
              <a:gsLst>
                <a:gs pos="0">
                  <a:srgbClr val="BBE0E3"/>
                </a:gs>
                <a:gs pos="100000">
                  <a:srgbClr val="FFFFFF"/>
                </a:gs>
              </a:gsLst>
              <a:path path="rect">
                <a:fillToRect l="100000" b="100000"/>
              </a:path>
            </a:gradFill>
            <a:ln w="9525">
              <a:solidFill>
                <a:srgbClr val="000000"/>
              </a:solidFill>
              <a:miter lim="800000"/>
              <a:headEnd/>
              <a:tailEnd/>
            </a:ln>
            <a:effectLst>
              <a:outerShdw dist="141990" dir="1593903" algn="ctr" rotWithShape="0">
                <a:srgbClr val="333399"/>
              </a:outerShdw>
            </a:effectLst>
          </p:spPr>
          <p:txBody>
            <a:bodyPr vert="horz" wrap="square" lIns="92793" tIns="46397" rIns="92793" bIns="4639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Соотношение фигур</a:t>
              </a:r>
              <a:r>
                <a:rPr kumimoji="0" lang="ru-RU" altLang="ru-RU" sz="2200" b="1" i="0" u="none" strike="noStrike" cap="none" normalizeH="0" baseline="0" smtClean="0">
                  <a:ln>
                    <a:noFill/>
                  </a:ln>
                  <a:solidFill>
                    <a:schemeClr val="tx1"/>
                  </a:solidFill>
                  <a:effectLst/>
                  <a:latin typeface="Arial" charset="0"/>
                </a:rPr>
                <a:t> </a:t>
              </a:r>
              <a:r>
                <a:rPr kumimoji="0" lang="ru-RU" altLang="ru-RU" sz="1400" b="1" i="0" u="none" strike="noStrike" cap="none" normalizeH="0" baseline="0" smtClean="0">
                  <a:ln>
                    <a:noFill/>
                  </a:ln>
                  <a:solidFill>
                    <a:schemeClr val="tx1"/>
                  </a:solidFill>
                  <a:effectLst/>
                  <a:latin typeface="Arial" charset="0"/>
                </a:rPr>
                <a:t>и</a:t>
              </a:r>
              <a:r>
                <a:rPr kumimoji="0" lang="ru-RU" altLang="ru-RU" sz="3300" b="1" i="0" u="none" strike="noStrike" cap="none" normalizeH="0" baseline="0" smtClean="0">
                  <a:ln>
                    <a:noFill/>
                  </a:ln>
                  <a:solidFill>
                    <a:schemeClr val="tx1"/>
                  </a:solidFill>
                  <a:effectLst/>
                  <a:latin typeface="Arial" charset="0"/>
                </a:rPr>
                <a:t> </a:t>
              </a:r>
              <a:r>
                <a:rPr kumimoji="0" lang="ru-RU" altLang="ru-RU" sz="1400" b="1" i="0" u="none" strike="noStrike" cap="none" normalizeH="0" baseline="0" smtClean="0">
                  <a:ln>
                    <a:noFill/>
                  </a:ln>
                  <a:solidFill>
                    <a:schemeClr val="tx1"/>
                  </a:solidFill>
                  <a:effectLst/>
                  <a:latin typeface="Arial" charset="0"/>
                </a:rPr>
                <a:t>фона</a:t>
              </a:r>
              <a:endParaRPr kumimoji="0" lang="ru-RU" altLang="ru-RU" sz="11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charset="0"/>
              </a:endParaRPr>
            </a:p>
          </p:txBody>
        </p:sp>
        <p:sp>
          <p:nvSpPr>
            <p:cNvPr id="9" name="_s18450"/>
            <p:cNvSpPr>
              <a:spLocks noChangeShapeType="1"/>
            </p:cNvSpPr>
            <p:nvPr/>
          </p:nvSpPr>
          <p:spPr bwMode="auto">
            <a:xfrm>
              <a:off x="6248" y="9140"/>
              <a:ext cx="1558" cy="505"/>
            </a:xfrm>
            <a:prstGeom prst="line">
              <a:avLst/>
            </a:prstGeom>
            <a:noFill/>
            <a:ln w="28575">
              <a:solidFill>
                <a:srgbClr val="80808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ctr" anchorCtr="0" compatLnSpc="1">
              <a:prstTxWarp prst="textNoShape">
                <a:avLst/>
              </a:prstTxWarp>
            </a:bodyPr>
            <a:lstStyle/>
            <a:p>
              <a:endParaRPr lang="ru-RU"/>
            </a:p>
          </p:txBody>
        </p:sp>
        <p:sp>
          <p:nvSpPr>
            <p:cNvPr id="10" name="_s18449"/>
            <p:cNvSpPr>
              <a:spLocks noChangeArrowheads="1"/>
            </p:cNvSpPr>
            <p:nvPr/>
          </p:nvSpPr>
          <p:spPr bwMode="auto">
            <a:xfrm>
              <a:off x="7765" y="9078"/>
              <a:ext cx="1645" cy="1645"/>
            </a:xfrm>
            <a:prstGeom prst="rect">
              <a:avLst/>
            </a:prstGeom>
            <a:gradFill rotWithShape="0">
              <a:gsLst>
                <a:gs pos="0">
                  <a:srgbClr val="BBE0E3"/>
                </a:gs>
                <a:gs pos="100000">
                  <a:srgbClr val="FFFFFF"/>
                </a:gs>
              </a:gsLst>
              <a:path path="rect">
                <a:fillToRect l="100000" b="100000"/>
              </a:path>
            </a:gradFill>
            <a:ln w="9525">
              <a:solidFill>
                <a:srgbClr val="000000"/>
              </a:solidFill>
              <a:miter lim="800000"/>
              <a:headEnd/>
              <a:tailEnd/>
            </a:ln>
            <a:effectLst>
              <a:outerShdw dist="141990" dir="1593903" algn="ctr" rotWithShape="0">
                <a:srgbClr val="333399"/>
              </a:outerShdw>
            </a:effectLst>
          </p:spPr>
          <p:txBody>
            <a:bodyPr vert="horz" wrap="square" lIns="92793" tIns="46397" rIns="92793" bIns="4639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Двойственные</a:t>
              </a:r>
              <a:endParaRPr kumimoji="0" lang="ru-RU" altLang="ru-RU" sz="11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charset="0"/>
              </a:endParaRPr>
            </a:p>
          </p:txBody>
        </p:sp>
        <p:sp>
          <p:nvSpPr>
            <p:cNvPr id="11" name="_s18448"/>
            <p:cNvSpPr>
              <a:spLocks noChangeShapeType="1"/>
            </p:cNvSpPr>
            <p:nvPr/>
          </p:nvSpPr>
          <p:spPr bwMode="auto">
            <a:xfrm>
              <a:off x="5949" y="9551"/>
              <a:ext cx="964" cy="1324"/>
            </a:xfrm>
            <a:prstGeom prst="line">
              <a:avLst/>
            </a:prstGeom>
            <a:noFill/>
            <a:ln w="28575">
              <a:solidFill>
                <a:srgbClr val="80808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ctr" anchorCtr="0" compatLnSpc="1">
              <a:prstTxWarp prst="textNoShape">
                <a:avLst/>
              </a:prstTxWarp>
            </a:bodyPr>
            <a:lstStyle/>
            <a:p>
              <a:endParaRPr lang="ru-RU"/>
            </a:p>
          </p:txBody>
        </p:sp>
        <p:sp>
          <p:nvSpPr>
            <p:cNvPr id="12" name="_s18447"/>
            <p:cNvSpPr>
              <a:spLocks noChangeArrowheads="1"/>
            </p:cNvSpPr>
            <p:nvPr/>
          </p:nvSpPr>
          <p:spPr bwMode="auto">
            <a:xfrm>
              <a:off x="6573" y="10719"/>
              <a:ext cx="1645" cy="1645"/>
            </a:xfrm>
            <a:prstGeom prst="rect">
              <a:avLst/>
            </a:prstGeom>
            <a:gradFill rotWithShape="0">
              <a:gsLst>
                <a:gs pos="0">
                  <a:srgbClr val="BBE0E3"/>
                </a:gs>
                <a:gs pos="100000">
                  <a:srgbClr val="FFFFFF"/>
                </a:gs>
              </a:gsLst>
              <a:path path="rect">
                <a:fillToRect l="100000" b="100000"/>
              </a:path>
            </a:gradFill>
            <a:ln w="9525">
              <a:solidFill>
                <a:srgbClr val="000000"/>
              </a:solidFill>
              <a:miter lim="800000"/>
              <a:headEnd/>
              <a:tailEnd/>
            </a:ln>
            <a:effectLst>
              <a:outerShdw dist="141990" dir="1593903" algn="ctr" rotWithShape="0">
                <a:srgbClr val="333399"/>
              </a:outerShdw>
            </a:effectLst>
          </p:spPr>
          <p:txBody>
            <a:bodyPr vert="horz" wrap="square" lIns="92793" tIns="46397" rIns="92793" bIns="4639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Зрительное искажение</a:t>
              </a:r>
              <a:endParaRPr kumimoji="0" lang="ru-RU" altLang="ru-RU" sz="11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charset="0"/>
              </a:endParaRPr>
            </a:p>
          </p:txBody>
        </p:sp>
        <p:sp>
          <p:nvSpPr>
            <p:cNvPr id="13" name="_s18446"/>
            <p:cNvSpPr>
              <a:spLocks noChangeShapeType="1"/>
            </p:cNvSpPr>
            <p:nvPr/>
          </p:nvSpPr>
          <p:spPr bwMode="auto">
            <a:xfrm>
              <a:off x="5466" y="9708"/>
              <a:ext cx="2" cy="1637"/>
            </a:xfrm>
            <a:prstGeom prst="line">
              <a:avLst/>
            </a:prstGeom>
            <a:noFill/>
            <a:ln w="28575">
              <a:solidFill>
                <a:srgbClr val="80808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ctr" anchorCtr="0" compatLnSpc="1">
              <a:prstTxWarp prst="textNoShape">
                <a:avLst/>
              </a:prstTxWarp>
            </a:bodyPr>
            <a:lstStyle/>
            <a:p>
              <a:endParaRPr lang="ru-RU"/>
            </a:p>
          </p:txBody>
        </p:sp>
        <p:sp>
          <p:nvSpPr>
            <p:cNvPr id="14" name="_s18445"/>
            <p:cNvSpPr>
              <a:spLocks noChangeArrowheads="1"/>
            </p:cNvSpPr>
            <p:nvPr/>
          </p:nvSpPr>
          <p:spPr bwMode="auto">
            <a:xfrm>
              <a:off x="4644" y="11345"/>
              <a:ext cx="1645" cy="1645"/>
            </a:xfrm>
            <a:prstGeom prst="rect">
              <a:avLst/>
            </a:prstGeom>
            <a:gradFill rotWithShape="0">
              <a:gsLst>
                <a:gs pos="0">
                  <a:srgbClr val="BBE0E3"/>
                </a:gs>
                <a:gs pos="100000">
                  <a:srgbClr val="FFFFFF"/>
                </a:gs>
              </a:gsLst>
              <a:path path="rect">
                <a:fillToRect l="100000" b="100000"/>
              </a:path>
            </a:gradFill>
            <a:ln w="9525">
              <a:solidFill>
                <a:srgbClr val="000000"/>
              </a:solidFill>
              <a:miter lim="800000"/>
              <a:headEnd/>
              <a:tailEnd/>
            </a:ln>
            <a:effectLst>
              <a:outerShdw dist="141990" dir="1593903" algn="ctr" rotWithShape="0">
                <a:srgbClr val="333399"/>
              </a:outerShdw>
            </a:effectLst>
          </p:spPr>
          <p:txBody>
            <a:bodyPr vert="horz" wrap="square" lIns="92793" tIns="46397" rIns="92793" bIns="4639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Иллюзии цвета и</a:t>
              </a:r>
              <a:r>
                <a:rPr kumimoji="0" lang="ru-RU" altLang="ru-RU" sz="3300" b="1" i="0" u="none" strike="noStrike" cap="none" normalizeH="0" baseline="0" smtClean="0">
                  <a:ln>
                    <a:noFill/>
                  </a:ln>
                  <a:solidFill>
                    <a:schemeClr val="tx1"/>
                  </a:solidFill>
                  <a:effectLst/>
                  <a:latin typeface="Arial" charset="0"/>
                </a:rPr>
                <a:t> </a:t>
              </a:r>
              <a:r>
                <a:rPr kumimoji="0" lang="ru-RU" altLang="ru-RU" sz="1400" b="1" i="0" u="none" strike="noStrike" cap="none" normalizeH="0" baseline="0" smtClean="0">
                  <a:ln>
                    <a:noFill/>
                  </a:ln>
                  <a:solidFill>
                    <a:schemeClr val="tx1"/>
                  </a:solidFill>
                  <a:effectLst/>
                  <a:latin typeface="Arial" charset="0"/>
                </a:rPr>
                <a:t>контраста</a:t>
              </a:r>
              <a:endParaRPr kumimoji="0" lang="ru-RU" altLang="ru-RU" sz="11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charset="0"/>
              </a:endParaRPr>
            </a:p>
          </p:txBody>
        </p:sp>
        <p:sp>
          <p:nvSpPr>
            <p:cNvPr id="15" name="_s18444"/>
            <p:cNvSpPr>
              <a:spLocks noChangeShapeType="1"/>
            </p:cNvSpPr>
            <p:nvPr/>
          </p:nvSpPr>
          <p:spPr bwMode="auto">
            <a:xfrm flipH="1">
              <a:off x="4022" y="9551"/>
              <a:ext cx="961" cy="1325"/>
            </a:xfrm>
            <a:prstGeom prst="line">
              <a:avLst/>
            </a:prstGeom>
            <a:noFill/>
            <a:ln w="28575">
              <a:solidFill>
                <a:srgbClr val="80808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ctr" anchorCtr="0" compatLnSpc="1">
              <a:prstTxWarp prst="textNoShape">
                <a:avLst/>
              </a:prstTxWarp>
            </a:bodyPr>
            <a:lstStyle/>
            <a:p>
              <a:endParaRPr lang="ru-RU"/>
            </a:p>
          </p:txBody>
        </p:sp>
        <p:sp>
          <p:nvSpPr>
            <p:cNvPr id="16" name="_s18443"/>
            <p:cNvSpPr>
              <a:spLocks noChangeArrowheads="1"/>
            </p:cNvSpPr>
            <p:nvPr/>
          </p:nvSpPr>
          <p:spPr bwMode="auto">
            <a:xfrm>
              <a:off x="2716" y="10718"/>
              <a:ext cx="1645" cy="1645"/>
            </a:xfrm>
            <a:prstGeom prst="rect">
              <a:avLst/>
            </a:prstGeom>
            <a:gradFill rotWithShape="0">
              <a:gsLst>
                <a:gs pos="0">
                  <a:srgbClr val="BBE0E3"/>
                </a:gs>
                <a:gs pos="100000">
                  <a:srgbClr val="FFFFFF"/>
                </a:gs>
              </a:gsLst>
              <a:path path="rect">
                <a:fillToRect l="100000" b="100000"/>
              </a:path>
            </a:gradFill>
            <a:ln w="9525">
              <a:solidFill>
                <a:srgbClr val="000000"/>
              </a:solidFill>
              <a:miter lim="800000"/>
              <a:headEnd/>
              <a:tailEnd/>
            </a:ln>
            <a:effectLst>
              <a:outerShdw dist="141990" dir="1593903" algn="ctr" rotWithShape="0">
                <a:srgbClr val="333399"/>
              </a:outerShdw>
            </a:effectLst>
          </p:spPr>
          <p:txBody>
            <a:bodyPr vert="horz" wrap="square" lIns="92793" tIns="46397" rIns="92793" bIns="4639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Искажение</a:t>
              </a:r>
              <a:endParaRPr kumimoji="0" lang="ru-RU" altLang="ru-RU" sz="11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размера</a:t>
              </a:r>
              <a:endParaRPr kumimoji="0" lang="ru-RU" altLang="ru-RU" sz="11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charset="0"/>
              </a:endParaRPr>
            </a:p>
          </p:txBody>
        </p:sp>
        <p:sp>
          <p:nvSpPr>
            <p:cNvPr id="17" name="_s18442"/>
            <p:cNvSpPr>
              <a:spLocks noChangeShapeType="1"/>
            </p:cNvSpPr>
            <p:nvPr/>
          </p:nvSpPr>
          <p:spPr bwMode="auto">
            <a:xfrm flipH="1">
              <a:off x="3128" y="9140"/>
              <a:ext cx="1556" cy="507"/>
            </a:xfrm>
            <a:prstGeom prst="line">
              <a:avLst/>
            </a:prstGeom>
            <a:noFill/>
            <a:ln w="28575">
              <a:solidFill>
                <a:srgbClr val="80808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ctr" anchorCtr="0" compatLnSpc="1">
              <a:prstTxWarp prst="textNoShape">
                <a:avLst/>
              </a:prstTxWarp>
            </a:bodyPr>
            <a:lstStyle/>
            <a:p>
              <a:endParaRPr lang="ru-RU"/>
            </a:p>
          </p:txBody>
        </p:sp>
        <p:sp>
          <p:nvSpPr>
            <p:cNvPr id="18" name="_s18441"/>
            <p:cNvSpPr>
              <a:spLocks noChangeArrowheads="1"/>
            </p:cNvSpPr>
            <p:nvPr/>
          </p:nvSpPr>
          <p:spPr bwMode="auto">
            <a:xfrm>
              <a:off x="1524" y="9078"/>
              <a:ext cx="1645" cy="1645"/>
            </a:xfrm>
            <a:prstGeom prst="rect">
              <a:avLst/>
            </a:prstGeom>
            <a:gradFill rotWithShape="0">
              <a:gsLst>
                <a:gs pos="0">
                  <a:srgbClr val="BBE0E3"/>
                </a:gs>
                <a:gs pos="100000">
                  <a:srgbClr val="FFFFFF"/>
                </a:gs>
              </a:gsLst>
              <a:path path="rect">
                <a:fillToRect l="100000" b="100000"/>
              </a:path>
            </a:gradFill>
            <a:ln w="9525">
              <a:solidFill>
                <a:srgbClr val="000000"/>
              </a:solidFill>
              <a:miter lim="800000"/>
              <a:headEnd/>
              <a:tailEnd/>
            </a:ln>
            <a:effectLst>
              <a:outerShdw dist="141990" dir="1593903" algn="ctr" rotWithShape="0">
                <a:srgbClr val="333399"/>
              </a:outerShdw>
            </a:effectLst>
          </p:spPr>
          <p:txBody>
            <a:bodyPr vert="horz" wrap="square" lIns="92793" tIns="46397" rIns="92793" bIns="4639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Кажущиеся фигуры</a:t>
              </a:r>
              <a:endParaRPr kumimoji="0" lang="ru-RU" altLang="ru-RU" sz="11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charset="0"/>
              </a:endParaRPr>
            </a:p>
          </p:txBody>
        </p:sp>
        <p:sp>
          <p:nvSpPr>
            <p:cNvPr id="19" name="_s18440"/>
            <p:cNvSpPr>
              <a:spLocks noChangeShapeType="1"/>
            </p:cNvSpPr>
            <p:nvPr/>
          </p:nvSpPr>
          <p:spPr bwMode="auto">
            <a:xfrm flipH="1" flipV="1">
              <a:off x="3127" y="8127"/>
              <a:ext cx="1557" cy="505"/>
            </a:xfrm>
            <a:prstGeom prst="line">
              <a:avLst/>
            </a:prstGeom>
            <a:noFill/>
            <a:ln w="28575">
              <a:solidFill>
                <a:srgbClr val="80808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ctr" anchorCtr="0" compatLnSpc="1">
              <a:prstTxWarp prst="textNoShape">
                <a:avLst/>
              </a:prstTxWarp>
            </a:bodyPr>
            <a:lstStyle/>
            <a:p>
              <a:endParaRPr lang="ru-RU"/>
            </a:p>
          </p:txBody>
        </p:sp>
        <p:sp>
          <p:nvSpPr>
            <p:cNvPr id="20" name="_s18439"/>
            <p:cNvSpPr>
              <a:spLocks noChangeArrowheads="1"/>
            </p:cNvSpPr>
            <p:nvPr/>
          </p:nvSpPr>
          <p:spPr bwMode="auto">
            <a:xfrm>
              <a:off x="1524" y="7050"/>
              <a:ext cx="1645" cy="1645"/>
            </a:xfrm>
            <a:prstGeom prst="rect">
              <a:avLst/>
            </a:prstGeom>
            <a:gradFill rotWithShape="0">
              <a:gsLst>
                <a:gs pos="0">
                  <a:srgbClr val="BBE0E3"/>
                </a:gs>
                <a:gs pos="100000">
                  <a:srgbClr val="FFFFFF"/>
                </a:gs>
              </a:gsLst>
              <a:path path="rect">
                <a:fillToRect l="100000" b="100000"/>
              </a:path>
            </a:gradFill>
            <a:ln w="9525">
              <a:solidFill>
                <a:srgbClr val="000000"/>
              </a:solidFill>
              <a:miter lim="800000"/>
              <a:headEnd/>
              <a:tailEnd/>
            </a:ln>
            <a:effectLst>
              <a:outerShdw dist="141990" dir="1593903" algn="ctr" rotWithShape="0">
                <a:srgbClr val="333399"/>
              </a:outerShdw>
            </a:effectLst>
          </p:spPr>
          <p:txBody>
            <a:bodyPr vert="horz" wrap="square" lIns="92793" tIns="46397" rIns="92793" bIns="4639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Невозможные фигуры</a:t>
              </a:r>
              <a:endParaRPr kumimoji="0" lang="ru-RU" altLang="ru-RU" sz="11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charset="0"/>
              </a:endParaRPr>
            </a:p>
          </p:txBody>
        </p:sp>
        <p:sp>
          <p:nvSpPr>
            <p:cNvPr id="21" name="_s18438"/>
            <p:cNvSpPr>
              <a:spLocks noChangeShapeType="1"/>
            </p:cNvSpPr>
            <p:nvPr/>
          </p:nvSpPr>
          <p:spPr bwMode="auto">
            <a:xfrm flipH="1" flipV="1">
              <a:off x="4020" y="6897"/>
              <a:ext cx="963" cy="1324"/>
            </a:xfrm>
            <a:prstGeom prst="line">
              <a:avLst/>
            </a:prstGeom>
            <a:noFill/>
            <a:ln w="28575">
              <a:solidFill>
                <a:srgbClr val="80808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ctr" anchorCtr="0" compatLnSpc="1">
              <a:prstTxWarp prst="textNoShape">
                <a:avLst/>
              </a:prstTxWarp>
            </a:bodyPr>
            <a:lstStyle/>
            <a:p>
              <a:endParaRPr lang="ru-RU"/>
            </a:p>
          </p:txBody>
        </p:sp>
        <p:sp>
          <p:nvSpPr>
            <p:cNvPr id="22" name="_s18437"/>
            <p:cNvSpPr>
              <a:spLocks noChangeArrowheads="1"/>
            </p:cNvSpPr>
            <p:nvPr/>
          </p:nvSpPr>
          <p:spPr bwMode="auto">
            <a:xfrm>
              <a:off x="2716" y="5409"/>
              <a:ext cx="1645" cy="1645"/>
            </a:xfrm>
            <a:prstGeom prst="rect">
              <a:avLst/>
            </a:prstGeom>
            <a:gradFill rotWithShape="0">
              <a:gsLst>
                <a:gs pos="0">
                  <a:srgbClr val="BBE0E3"/>
                </a:gs>
                <a:gs pos="100000">
                  <a:srgbClr val="FFFFFF"/>
                </a:gs>
              </a:gsLst>
              <a:path path="rect">
                <a:fillToRect l="100000" b="100000"/>
              </a:path>
            </a:gradFill>
            <a:ln w="9525">
              <a:solidFill>
                <a:srgbClr val="000000"/>
              </a:solidFill>
              <a:miter lim="800000"/>
              <a:headEnd/>
              <a:tailEnd/>
            </a:ln>
            <a:effectLst>
              <a:outerShdw dist="141990" dir="1593903" algn="ctr" rotWithShape="0">
                <a:srgbClr val="333399"/>
              </a:outerShdw>
            </a:effectLst>
          </p:spPr>
          <p:txBody>
            <a:bodyPr vert="horz" wrap="square" lIns="92793" tIns="46397" rIns="92793" bIns="4639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Перевер</a:t>
              </a:r>
              <a:endParaRPr kumimoji="0" lang="ru-RU" altLang="ru-RU" sz="11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charset="0"/>
                </a:rPr>
                <a:t>тыши</a:t>
              </a:r>
              <a:endParaRPr kumimoji="0" lang="ru-RU" altLang="ru-RU" sz="1800" b="0" i="0" u="none" strike="noStrike" cap="none" normalizeH="0" baseline="0" smtClean="0">
                <a:ln>
                  <a:noFill/>
                </a:ln>
                <a:solidFill>
                  <a:schemeClr val="tx1"/>
                </a:solidFill>
                <a:effectLst/>
                <a:latin typeface="Arial" charset="0"/>
              </a:endParaRPr>
            </a:p>
          </p:txBody>
        </p:sp>
        <p:sp>
          <p:nvSpPr>
            <p:cNvPr id="23" name="_s18436"/>
            <p:cNvSpPr>
              <a:spLocks noChangeArrowheads="1"/>
            </p:cNvSpPr>
            <p:nvPr/>
          </p:nvSpPr>
          <p:spPr bwMode="auto">
            <a:xfrm>
              <a:off x="4644" y="8065"/>
              <a:ext cx="1645" cy="1645"/>
            </a:xfrm>
            <a:prstGeom prst="rect">
              <a:avLst/>
            </a:prstGeom>
            <a:gradFill rotWithShape="0">
              <a:gsLst>
                <a:gs pos="0">
                  <a:srgbClr val="BBE0E3"/>
                </a:gs>
                <a:gs pos="100000">
                  <a:srgbClr val="FFFFFF"/>
                </a:gs>
              </a:gsLst>
              <a:path path="rect">
                <a:fillToRect l="100000" b="100000"/>
              </a:path>
            </a:gradFill>
            <a:ln w="9525">
              <a:solidFill>
                <a:srgbClr val="000000"/>
              </a:solidFill>
              <a:miter lim="800000"/>
              <a:headEnd/>
              <a:tailEnd/>
            </a:ln>
            <a:effectLst>
              <a:outerShdw dist="141990" dir="1593903" algn="ctr" rotWithShape="0">
                <a:srgbClr val="99CC00"/>
              </a:outerShdw>
            </a:effectLst>
          </p:spPr>
          <p:txBody>
            <a:bodyPr vert="horz" wrap="square" lIns="92793" tIns="46397" rIns="92793" bIns="4639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rgbClr val="800080"/>
                  </a:solidFill>
                  <a:effectLst/>
                  <a:latin typeface="Arial" charset="0"/>
                </a:rPr>
                <a:t>Иллю-зии</a:t>
              </a:r>
              <a:endParaRPr kumimoji="0" lang="ru-RU" altLang="ru-RU" sz="18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285984" y="1214422"/>
            <a:ext cx="685801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Char char="•"/>
              <a:tabLst>
                <a:tab pos="228600" algn="l"/>
              </a:tabLst>
            </a:pPr>
            <a:r>
              <a:rPr kumimoji="0" lang="ru-RU" sz="2000" b="1" i="1"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Двойственные – это картины, на которых можно увидеть не один предмет, а несколько.</a:t>
            </a:r>
            <a:endParaRPr kumimoji="0" lang="ru-RU" sz="2000" b="0" i="0" u="none" strike="noStrike" cap="none" normalizeH="0" baseline="0" dirty="0" smtClean="0">
              <a:ln>
                <a:noFill/>
              </a:ln>
              <a:solidFill>
                <a:schemeClr val="accent2">
                  <a:lumMod val="75000"/>
                </a:schemeClr>
              </a:solidFill>
              <a:effectLst/>
              <a:latin typeface="Times New Roman" pitchFamily="18" charset="0"/>
              <a:cs typeface="Times New Roman" pitchFamily="18" charset="0"/>
            </a:endParaRPr>
          </a:p>
        </p:txBody>
      </p:sp>
      <p:pic>
        <p:nvPicPr>
          <p:cNvPr id="19458" name="Рисунок 4" descr="http://crosti.ru/patterns/00/07/dc/702aebb8e6/%D0%98%D0%BB%D0%BB%D1%8E%D0%B7%D0%B8%D1%8F%20%D1%81%D1%82%D0%B0%D1%80%D0%B5%D1%86-1.jpg"/>
          <p:cNvPicPr>
            <a:picLocks noChangeAspect="1" noChangeArrowheads="1"/>
          </p:cNvPicPr>
          <p:nvPr/>
        </p:nvPicPr>
        <p:blipFill>
          <a:blip r:embed="rId2"/>
          <a:srcRect/>
          <a:stretch>
            <a:fillRect/>
          </a:stretch>
        </p:blipFill>
        <p:spPr bwMode="auto">
          <a:xfrm>
            <a:off x="4714876" y="2000240"/>
            <a:ext cx="4010025" cy="4267200"/>
          </a:xfrm>
          <a:prstGeom prst="rect">
            <a:avLst/>
          </a:prstGeom>
          <a:noFill/>
          <a:ln w="9525">
            <a:noFill/>
            <a:miter lim="800000"/>
            <a:headEnd/>
            <a:tailEnd/>
          </a:ln>
        </p:spPr>
      </p:pic>
      <p:pic>
        <p:nvPicPr>
          <p:cNvPr id="5" name="Рисунок 4" descr="3faces"/>
          <p:cNvPicPr/>
          <p:nvPr/>
        </p:nvPicPr>
        <p:blipFill>
          <a:blip r:embed="rId3">
            <a:extLst>
              <a:ext uri="{28A0092B-C50C-407E-A947-70E740481C1C}">
                <a14:useLocalDpi xmlns:a14="http://schemas.microsoft.com/office/drawing/2010/main" xmlns="" val="0"/>
              </a:ext>
            </a:extLst>
          </a:blip>
          <a:srcRect/>
          <a:stretch>
            <a:fillRect/>
          </a:stretch>
        </p:blipFill>
        <p:spPr bwMode="auto">
          <a:xfrm>
            <a:off x="214282" y="714356"/>
            <a:ext cx="1928826" cy="2286016"/>
          </a:xfrm>
          <a:prstGeom prst="rect">
            <a:avLst/>
          </a:prstGeom>
          <a:noFill/>
        </p:spPr>
      </p:pic>
      <p:pic>
        <p:nvPicPr>
          <p:cNvPr id="6" name="Рисунок 5" descr="pedro000"/>
          <p:cNvPicPr/>
          <p:nvPr/>
        </p:nvPicPr>
        <p:blipFill>
          <a:blip r:embed="rId4">
            <a:extLst>
              <a:ext uri="{28A0092B-C50C-407E-A947-70E740481C1C}">
                <a14:useLocalDpi xmlns:a14="http://schemas.microsoft.com/office/drawing/2010/main" xmlns="" val="0"/>
              </a:ext>
            </a:extLst>
          </a:blip>
          <a:srcRect/>
          <a:stretch>
            <a:fillRect/>
          </a:stretch>
        </p:blipFill>
        <p:spPr bwMode="auto">
          <a:xfrm>
            <a:off x="500034" y="3571876"/>
            <a:ext cx="3714776" cy="295752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000232" y="1142984"/>
            <a:ext cx="714376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r>
              <a:rPr lang="ru-RU" sz="2000" b="1" i="1" dirty="0" smtClean="0">
                <a:solidFill>
                  <a:schemeClr val="accent2">
                    <a:lumMod val="75000"/>
                  </a:schemeClr>
                </a:solidFill>
                <a:latin typeface="Times New Roman" pitchFamily="18" charset="0"/>
                <a:ea typeface="Times New Roman" pitchFamily="18" charset="0"/>
                <a:cs typeface="Times New Roman" pitchFamily="18" charset="0"/>
              </a:rPr>
              <a:t>Зрительное искажение – когда предметы кажутся не такими, какие они на самом деле.</a:t>
            </a:r>
            <a:endParaRPr kumimoji="0" lang="ru-RU" sz="2000" b="0" i="0" u="none" strike="noStrike" cap="none" normalizeH="0" baseline="0" dirty="0" smtClean="0">
              <a:ln>
                <a:noFill/>
              </a:ln>
              <a:solidFill>
                <a:schemeClr val="accent2">
                  <a:lumMod val="75000"/>
                </a:schemeClr>
              </a:solidFill>
              <a:effectLst/>
              <a:latin typeface="Times New Roman" pitchFamily="18" charset="0"/>
              <a:cs typeface="Times New Roman" pitchFamily="18" charset="0"/>
            </a:endParaRPr>
          </a:p>
        </p:txBody>
      </p:sp>
      <p:pic>
        <p:nvPicPr>
          <p:cNvPr id="20482" name="Picture 2" descr="hering"/>
          <p:cNvPicPr>
            <a:picLocks noChangeAspect="1" noChangeArrowheads="1"/>
          </p:cNvPicPr>
          <p:nvPr/>
        </p:nvPicPr>
        <p:blipFill>
          <a:blip r:embed="rId2"/>
          <a:srcRect/>
          <a:stretch>
            <a:fillRect/>
          </a:stretch>
        </p:blipFill>
        <p:spPr bwMode="auto">
          <a:xfrm>
            <a:off x="5429256" y="2643182"/>
            <a:ext cx="3004206" cy="2714645"/>
          </a:xfrm>
          <a:prstGeom prst="rect">
            <a:avLst/>
          </a:prstGeom>
          <a:noFill/>
          <a:ln w="9525">
            <a:noFill/>
            <a:miter lim="800000"/>
            <a:headEnd/>
            <a:tailEnd/>
          </a:ln>
        </p:spPr>
      </p:pic>
      <p:pic>
        <p:nvPicPr>
          <p:cNvPr id="20483" name="Picture 3"/>
          <p:cNvPicPr>
            <a:picLocks noChangeAspect="1" noChangeArrowheads="1"/>
          </p:cNvPicPr>
          <p:nvPr/>
        </p:nvPicPr>
        <p:blipFill>
          <a:blip r:embed="rId3"/>
          <a:srcRect/>
          <a:stretch>
            <a:fillRect/>
          </a:stretch>
        </p:blipFill>
        <p:spPr bwMode="auto">
          <a:xfrm>
            <a:off x="1428728" y="2500306"/>
            <a:ext cx="3071814" cy="30820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1214422"/>
            <a:ext cx="6643734" cy="707886"/>
          </a:xfrm>
          <a:prstGeom prst="rect">
            <a:avLst/>
          </a:prstGeom>
        </p:spPr>
        <p:txBody>
          <a:bodyPr wrap="square">
            <a:spAutoFit/>
          </a:bodyPr>
          <a:lstStyle/>
          <a:p>
            <a:r>
              <a:rPr lang="ru-RU" sz="2000" b="1" i="1" dirty="0" smtClean="0">
                <a:solidFill>
                  <a:schemeClr val="accent2">
                    <a:lumMod val="75000"/>
                  </a:schemeClr>
                </a:solidFill>
                <a:latin typeface="Times New Roman" pitchFamily="18" charset="0"/>
                <a:cs typeface="Times New Roman" pitchFamily="18" charset="0"/>
              </a:rPr>
              <a:t>Иллюзии цвета и контраста – когда одинаково раскрашенные предметы видятся по-разному.</a:t>
            </a:r>
            <a:endParaRPr lang="ru-RU" sz="2000" dirty="0">
              <a:solidFill>
                <a:schemeClr val="accent2">
                  <a:lumMod val="75000"/>
                </a:schemeClr>
              </a:solidFill>
              <a:latin typeface="Times New Roman" pitchFamily="18" charset="0"/>
              <a:cs typeface="Times New Roman" pitchFamily="18" charset="0"/>
            </a:endParaRPr>
          </a:p>
        </p:txBody>
      </p:sp>
      <p:pic>
        <p:nvPicPr>
          <p:cNvPr id="21506" name="Рисунок 1" descr="Иллюзия цвета"/>
          <p:cNvPicPr>
            <a:picLocks noChangeAspect="1" noChangeArrowheads="1"/>
          </p:cNvPicPr>
          <p:nvPr/>
        </p:nvPicPr>
        <p:blipFill>
          <a:blip r:embed="rId2"/>
          <a:srcRect/>
          <a:stretch>
            <a:fillRect/>
          </a:stretch>
        </p:blipFill>
        <p:spPr bwMode="auto">
          <a:xfrm>
            <a:off x="5072066" y="2071677"/>
            <a:ext cx="3495684" cy="2697101"/>
          </a:xfrm>
          <a:prstGeom prst="rect">
            <a:avLst/>
          </a:prstGeom>
          <a:noFill/>
          <a:ln w="9525">
            <a:noFill/>
            <a:miter lim="800000"/>
            <a:headEnd/>
            <a:tailEnd/>
          </a:ln>
        </p:spPr>
      </p:pic>
      <p:pic>
        <p:nvPicPr>
          <p:cNvPr id="21507" name="Picture 3"/>
          <p:cNvPicPr>
            <a:picLocks noChangeAspect="1" noChangeArrowheads="1"/>
          </p:cNvPicPr>
          <p:nvPr/>
        </p:nvPicPr>
        <p:blipFill>
          <a:blip r:embed="rId3"/>
          <a:srcRect/>
          <a:stretch>
            <a:fillRect/>
          </a:stretch>
        </p:blipFill>
        <p:spPr bwMode="auto">
          <a:xfrm>
            <a:off x="2571736" y="5286388"/>
            <a:ext cx="5537768" cy="928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0232" y="1285860"/>
            <a:ext cx="6143652" cy="707886"/>
          </a:xfrm>
          <a:prstGeom prst="rect">
            <a:avLst/>
          </a:prstGeom>
        </p:spPr>
        <p:txBody>
          <a:bodyPr wrap="square">
            <a:spAutoFit/>
          </a:bodyPr>
          <a:lstStyle/>
          <a:p>
            <a:r>
              <a:rPr lang="ru-RU" sz="2000" b="1" i="1" dirty="0" smtClean="0">
                <a:solidFill>
                  <a:schemeClr val="accent2">
                    <a:lumMod val="75000"/>
                  </a:schemeClr>
                </a:solidFill>
                <a:latin typeface="Times New Roman" pitchFamily="18" charset="0"/>
                <a:cs typeface="Times New Roman" pitchFamily="18" charset="0"/>
              </a:rPr>
              <a:t>Искажение размера – иллюзия, заставляющая усомниться в истинных размерах объектов.</a:t>
            </a:r>
            <a:endParaRPr lang="ru-RU" sz="2000" dirty="0">
              <a:solidFill>
                <a:schemeClr val="accent2">
                  <a:lumMod val="75000"/>
                </a:schemeClr>
              </a:solidFill>
              <a:latin typeface="Times New Roman" pitchFamily="18" charset="0"/>
              <a:cs typeface="Times New Roman" pitchFamily="18" charset="0"/>
            </a:endParaRPr>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2529" name="Picture 1" descr="women"/>
          <p:cNvPicPr>
            <a:picLocks noChangeAspect="1" noChangeArrowheads="1"/>
          </p:cNvPicPr>
          <p:nvPr/>
        </p:nvPicPr>
        <p:blipFill>
          <a:blip r:embed="rId2"/>
          <a:srcRect/>
          <a:stretch>
            <a:fillRect/>
          </a:stretch>
        </p:blipFill>
        <p:spPr bwMode="auto">
          <a:xfrm>
            <a:off x="6072198" y="1928802"/>
            <a:ext cx="2393957" cy="4577966"/>
          </a:xfrm>
          <a:prstGeom prst="rect">
            <a:avLst/>
          </a:prstGeom>
          <a:noFill/>
        </p:spPr>
      </p:pic>
      <p:pic>
        <p:nvPicPr>
          <p:cNvPr id="22531" name="Рисунок 2" descr="Иллюзия искажения размеров"/>
          <p:cNvPicPr>
            <a:picLocks noChangeAspect="1" noChangeArrowheads="1"/>
          </p:cNvPicPr>
          <p:nvPr/>
        </p:nvPicPr>
        <p:blipFill>
          <a:blip r:embed="rId3"/>
          <a:srcRect/>
          <a:stretch>
            <a:fillRect/>
          </a:stretch>
        </p:blipFill>
        <p:spPr bwMode="auto">
          <a:xfrm>
            <a:off x="1357290" y="2500306"/>
            <a:ext cx="3766065"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r">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Star</Template>
  <TotalTime>117</TotalTime>
  <Words>1558</Words>
  <Application>Microsoft Office PowerPoint</Application>
  <PresentationFormat>Экран (4:3)</PresentationFormat>
  <Paragraphs>116</Paragraphs>
  <Slides>23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Star</vt:lpstr>
      <vt:lpstr>Диаграмма</vt:lpstr>
      <vt:lpstr>Иллюзия -  обман зрения  или хорошо зашифрованная картина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kamnev</dc:creator>
  <cp:lastModifiedBy>Хозяева</cp:lastModifiedBy>
  <cp:revision>13</cp:revision>
  <dcterms:created xsi:type="dcterms:W3CDTF">2015-01-24T11:30:03Z</dcterms:created>
  <dcterms:modified xsi:type="dcterms:W3CDTF">2016-03-30T16:27:50Z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000800ba01000000000001023620</vt:lpwstr>
  </property>
</Properties>
</file>