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3" r:id="rId3"/>
    <p:sldId id="257" r:id="rId4"/>
    <p:sldId id="258" r:id="rId5"/>
    <p:sldId id="261" r:id="rId6"/>
    <p:sldId id="262" r:id="rId7"/>
    <p:sldId id="279" r:id="rId8"/>
    <p:sldId id="280" r:id="rId9"/>
    <p:sldId id="277" r:id="rId10"/>
    <p:sldId id="289" r:id="rId11"/>
    <p:sldId id="290" r:id="rId12"/>
    <p:sldId id="291" r:id="rId13"/>
    <p:sldId id="275" r:id="rId14"/>
    <p:sldId id="269" r:id="rId15"/>
    <p:sldId id="260" r:id="rId16"/>
    <p:sldId id="265" r:id="rId17"/>
    <p:sldId id="26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339933"/>
    <a:srgbClr val="FF6405"/>
    <a:srgbClr val="FE6100"/>
    <a:srgbClr val="008000"/>
    <a:srgbClr val="0000CC"/>
    <a:srgbClr val="FF0066"/>
    <a:srgbClr val="CC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2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2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2.wmf"/><Relationship Id="rId7" Type="http://schemas.openxmlformats.org/officeDocument/2006/relationships/image" Target="../media/image2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21.wmf"/><Relationship Id="rId5" Type="http://schemas.openxmlformats.org/officeDocument/2006/relationships/image" Target="../media/image14.wmf"/><Relationship Id="rId10" Type="http://schemas.openxmlformats.org/officeDocument/2006/relationships/image" Target="../media/image25.wmf"/><Relationship Id="rId4" Type="http://schemas.openxmlformats.org/officeDocument/2006/relationships/image" Target="../media/image13.wmf"/><Relationship Id="rId9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EE12B-079A-45B9-9CA8-857E4BE58BBE}" type="datetimeFigureOut">
              <a:rPr lang="ru-RU"/>
              <a:pPr>
                <a:defRPr/>
              </a:pPr>
              <a:t>23.02.2018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1BAD25-D8B1-4C4F-BB6B-CAF4F24EA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E85001-3927-4BA3-8119-72522784B3C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C7BC72-4AC7-4129-B893-13781FF3489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3D7A2-1684-4E8D-B507-4955041D75FC}" type="datetimeFigureOut">
              <a:rPr lang="ru-RU"/>
              <a:pPr>
                <a:defRPr/>
              </a:pPr>
              <a:t>23.02.2018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24A1C-9F3D-4D67-8136-5FB0389DF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12A0A-3774-49E4-BEC8-59511A0B256C}" type="datetimeFigureOut">
              <a:rPr lang="ru-RU"/>
              <a:pPr>
                <a:defRPr/>
              </a:pPr>
              <a:t>23.02.2018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B7BAB-17C5-4B60-A12D-E5C361E46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9DCA8-F444-4E61-9327-7C01B8C762B9}" type="datetimeFigureOut">
              <a:rPr lang="ru-RU"/>
              <a:pPr>
                <a:defRPr/>
              </a:pPr>
              <a:t>23.02.2018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44766-BFBB-4C2E-A8FC-76A53230B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2B414-B91F-472C-9961-C9BB9FB1E4B3}" type="datetimeFigureOut">
              <a:rPr lang="ru-RU"/>
              <a:pPr>
                <a:defRPr/>
              </a:pPr>
              <a:t>23.02.2018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B0179-6D4A-4904-8378-6BE4B0A1CB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7AAB7-058F-43D2-A7E3-5761B3529803}" type="datetimeFigureOut">
              <a:rPr lang="ru-RU"/>
              <a:pPr>
                <a:defRPr/>
              </a:pPr>
              <a:t>23.02.2018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DD4C7-20E1-4464-B1A4-0DCDC4629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ADB78-6DB5-46B2-9252-F8137166CF97}" type="datetimeFigureOut">
              <a:rPr lang="ru-RU"/>
              <a:pPr>
                <a:defRPr/>
              </a:pPr>
              <a:t>23.02.2018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55EEB-1737-4818-9F9E-7BEB977647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50539-69E1-4563-ADED-66732D2BCFE7}" type="datetimeFigureOut">
              <a:rPr lang="ru-RU"/>
              <a:pPr>
                <a:defRPr/>
              </a:pPr>
              <a:t>23.02.2018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7EEF2-512D-485C-8473-23A2A2EFD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85B06-F566-4280-AEAE-6930BA9AC777}" type="datetimeFigureOut">
              <a:rPr lang="ru-RU"/>
              <a:pPr>
                <a:defRPr/>
              </a:pPr>
              <a:t>23.02.2018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CA9B3-BEB2-4991-A03D-A0D20D453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7D39E-D66C-4D5C-ABB3-44146175C0D7}" type="datetimeFigureOut">
              <a:rPr lang="ru-RU"/>
              <a:pPr>
                <a:defRPr/>
              </a:pPr>
              <a:t>23.02.2018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80539-ADE4-483E-870D-6755F0FAC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E18EE-DAE1-428C-8886-92CA638E7CA2}" type="datetimeFigureOut">
              <a:rPr lang="ru-RU"/>
              <a:pPr>
                <a:defRPr/>
              </a:pPr>
              <a:t>23.02.2018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9DCAD-F08C-4E47-8F03-9B21DA556B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766F0-07D5-454D-B82E-54C850995FFE}" type="datetimeFigureOut">
              <a:rPr lang="ru-RU"/>
              <a:pPr>
                <a:defRPr/>
              </a:pPr>
              <a:t>23.02.2018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EE69C-3DEC-4349-8936-A27F3AAE88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477487-3B4C-4507-A592-447B1F87126A}" type="datetimeFigureOut">
              <a:rPr lang="ru-RU"/>
              <a:pPr>
                <a:defRPr/>
              </a:pPr>
              <a:t>23.02.2018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093B1-EAAA-4EAC-928B-29F3697560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2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428728" y="1857364"/>
            <a:ext cx="6757106" cy="19389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Урок математики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5 классе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50004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МБОУ Воротынская СОШ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CFF"/>
            </a:gs>
            <a:gs pos="50000">
              <a:schemeClr val="accent1">
                <a:tint val="44500"/>
                <a:satMod val="160000"/>
              </a:schemeClr>
            </a:gs>
            <a:gs pos="68000">
              <a:schemeClr val="accent1">
                <a:tint val="23500"/>
                <a:satMod val="160000"/>
              </a:schemeClr>
            </a:gs>
            <a:gs pos="71000">
              <a:schemeClr val="accent1">
                <a:tint val="23500"/>
                <a:satMod val="160000"/>
              </a:schemeClr>
            </a:gs>
            <a:gs pos="68000">
              <a:schemeClr val="accent1">
                <a:tint val="23500"/>
                <a:satMod val="160000"/>
              </a:schemeClr>
            </a:gs>
            <a:gs pos="68000">
              <a:schemeClr val="accent1">
                <a:tint val="23500"/>
                <a:satMod val="160000"/>
              </a:schemeClr>
            </a:gs>
            <a:gs pos="68000">
              <a:schemeClr val="accent1">
                <a:tint val="23500"/>
                <a:satMod val="160000"/>
              </a:schemeClr>
            </a:gs>
            <a:gs pos="68000">
              <a:schemeClr val="accent1">
                <a:tint val="23500"/>
                <a:satMod val="160000"/>
              </a:schemeClr>
            </a:gs>
            <a:gs pos="68000">
              <a:schemeClr val="accent1">
                <a:tint val="23500"/>
                <a:satMod val="160000"/>
              </a:schemeClr>
            </a:gs>
            <a:gs pos="68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285728"/>
            <a:ext cx="360951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АЛГОРИТМ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75" y="1428750"/>
            <a:ext cx="771525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5400" b="1">
                <a:solidFill>
                  <a:srgbClr val="0000FF"/>
                </a:solidFill>
                <a:latin typeface="Calibri" pitchFamily="34" charset="0"/>
              </a:rPr>
              <a:t>1. Записываем целую           часть числа и ставим запятую </a:t>
            </a:r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4000500"/>
            <a:ext cx="53625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0" y="26431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5750" y="1500188"/>
            <a:ext cx="8572500" cy="250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5200" b="1">
                <a:solidFill>
                  <a:srgbClr val="0000FF"/>
                </a:solidFill>
                <a:latin typeface="Calibri" pitchFamily="34" charset="0"/>
              </a:rPr>
              <a:t>2. </a:t>
            </a:r>
            <a:r>
              <a:rPr lang="ru-RU" altLang="ru-RU" sz="5000" b="1">
                <a:solidFill>
                  <a:srgbClr val="0000FF"/>
                </a:solidFill>
                <a:latin typeface="Calibri" pitchFamily="34" charset="0"/>
              </a:rPr>
              <a:t>После запятой поставим столько точек, сколько нулей в знаменателе дробной части</a:t>
            </a: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3714750"/>
            <a:ext cx="63817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0063" y="1357313"/>
            <a:ext cx="8643937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5400" b="1">
                <a:solidFill>
                  <a:srgbClr val="0000FF"/>
                </a:solidFill>
                <a:latin typeface="Calibri" pitchFamily="34" charset="0"/>
              </a:rPr>
              <a:t>3. С последней точки записываем числитель, начиная с последнего знака</a:t>
            </a:r>
          </a:p>
        </p:txBody>
      </p:sp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3857625"/>
            <a:ext cx="72866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42938" y="1571625"/>
            <a:ext cx="721518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5400" b="1">
                <a:solidFill>
                  <a:srgbClr val="0000FF"/>
                </a:solidFill>
                <a:latin typeface="Calibri" pitchFamily="34" charset="0"/>
              </a:rPr>
              <a:t>4. Оставшиеся точки заменяем нулями</a:t>
            </a: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3786188"/>
            <a:ext cx="76962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0" grpId="0"/>
      <p:bldP spid="10" grpId="1"/>
      <p:bldP spid="12" grpId="0"/>
      <p:bldP spid="12" grpId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CFF"/>
            </a:gs>
            <a:gs pos="50000">
              <a:schemeClr val="accent1">
                <a:tint val="44500"/>
                <a:satMod val="160000"/>
              </a:schemeClr>
            </a:gs>
            <a:gs pos="68000">
              <a:schemeClr val="accent1">
                <a:tint val="23500"/>
                <a:satMod val="160000"/>
              </a:schemeClr>
            </a:gs>
            <a:gs pos="71000">
              <a:schemeClr val="accent1">
                <a:tint val="23500"/>
                <a:satMod val="160000"/>
              </a:schemeClr>
            </a:gs>
            <a:gs pos="68000">
              <a:schemeClr val="accent1">
                <a:tint val="23500"/>
                <a:satMod val="160000"/>
              </a:schemeClr>
            </a:gs>
            <a:gs pos="68000">
              <a:schemeClr val="accent1">
                <a:tint val="23500"/>
                <a:satMod val="160000"/>
              </a:schemeClr>
            </a:gs>
            <a:gs pos="68000">
              <a:schemeClr val="accent1">
                <a:tint val="23500"/>
                <a:satMod val="160000"/>
              </a:schemeClr>
            </a:gs>
            <a:gs pos="68000">
              <a:schemeClr val="accent1">
                <a:tint val="23500"/>
                <a:satMod val="160000"/>
              </a:schemeClr>
            </a:gs>
            <a:gs pos="68000">
              <a:schemeClr val="accent1">
                <a:tint val="23500"/>
                <a:satMod val="160000"/>
              </a:schemeClr>
            </a:gs>
            <a:gs pos="68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0"/>
            <a:ext cx="360951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АЛГОРИТМ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14313" y="5357813"/>
            <a:ext cx="72151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600" b="1">
                <a:solidFill>
                  <a:srgbClr val="9900CC"/>
                </a:solidFill>
                <a:latin typeface="Calibri" pitchFamily="34" charset="0"/>
              </a:rPr>
              <a:t>4. Оставшиеся точки заменяем нулями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57250" y="4143375"/>
            <a:ext cx="8643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600" b="1">
                <a:solidFill>
                  <a:srgbClr val="FF0000"/>
                </a:solidFill>
                <a:latin typeface="Calibri" pitchFamily="34" charset="0"/>
              </a:rPr>
              <a:t>3. С последней точки записываем числитель, начиная с последнего знака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2500313"/>
            <a:ext cx="85725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600" b="1">
                <a:solidFill>
                  <a:srgbClr val="339933"/>
                </a:solidFill>
                <a:latin typeface="Calibri" pitchFamily="34" charset="0"/>
              </a:rPr>
              <a:t>2. После запятой поставим столько точек, сколько нулей в знаменателе дробной части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57250" y="1428750"/>
            <a:ext cx="7715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600" b="1">
                <a:solidFill>
                  <a:srgbClr val="0000FF"/>
                </a:solidFill>
                <a:latin typeface="Calibri" pitchFamily="34" charset="0"/>
              </a:rPr>
              <a:t>1. Записываем целую часть числа и ставим запятую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CFF"/>
            </a:gs>
            <a:gs pos="50000">
              <a:schemeClr val="accent1">
                <a:tint val="44500"/>
                <a:satMod val="160000"/>
              </a:schemeClr>
            </a:gs>
            <a:gs pos="68000">
              <a:schemeClr val="accent1">
                <a:tint val="23500"/>
                <a:satMod val="160000"/>
              </a:schemeClr>
            </a:gs>
            <a:gs pos="71000">
              <a:schemeClr val="accent1">
                <a:tint val="23500"/>
                <a:satMod val="160000"/>
              </a:schemeClr>
            </a:gs>
            <a:gs pos="68000">
              <a:schemeClr val="accent1">
                <a:tint val="23500"/>
                <a:satMod val="160000"/>
              </a:schemeClr>
            </a:gs>
            <a:gs pos="68000">
              <a:schemeClr val="accent1">
                <a:tint val="23500"/>
                <a:satMod val="160000"/>
              </a:schemeClr>
            </a:gs>
            <a:gs pos="68000">
              <a:schemeClr val="accent1">
                <a:tint val="23500"/>
                <a:satMod val="160000"/>
              </a:schemeClr>
            </a:gs>
            <a:gs pos="68000">
              <a:schemeClr val="accent1">
                <a:tint val="23500"/>
                <a:satMod val="160000"/>
              </a:schemeClr>
            </a:gs>
            <a:gs pos="68000">
              <a:schemeClr val="accent1">
                <a:tint val="23500"/>
                <a:satMod val="160000"/>
              </a:schemeClr>
            </a:gs>
            <a:gs pos="68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285728"/>
            <a:ext cx="317907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Читают:</a:t>
            </a: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pic>
        <p:nvPicPr>
          <p:cNvPr id="1331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75" y="1928813"/>
            <a:ext cx="30765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785813" y="3429000"/>
            <a:ext cx="778668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5400" b="1">
                <a:solidFill>
                  <a:srgbClr val="008000"/>
                </a:solidFill>
                <a:latin typeface="Calibri" pitchFamily="34" charset="0"/>
              </a:rPr>
              <a:t>Девять целых тридцать шесть десятитысячных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 txBox="1">
            <a:spLocks noChangeArrowheads="1"/>
          </p:cNvSpPr>
          <p:nvPr/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Представьте  в  виде  десятичной  дроби:</a:t>
            </a:r>
          </a:p>
        </p:txBody>
      </p:sp>
      <p:graphicFrame>
        <p:nvGraphicFramePr>
          <p:cNvPr id="14339" name="Object 1"/>
          <p:cNvGraphicFramePr>
            <a:graphicFrameLocks noChangeAspect="1"/>
          </p:cNvGraphicFramePr>
          <p:nvPr/>
        </p:nvGraphicFramePr>
        <p:xfrm>
          <a:off x="214313" y="1928813"/>
          <a:ext cx="1600200" cy="1371600"/>
        </p:xfrm>
        <a:graphic>
          <a:graphicData uri="http://schemas.openxmlformats.org/presentationml/2006/ole">
            <p:oleObj spid="_x0000_s14339" name="Формула" r:id="rId4" imgW="291973" imgH="393529" progId="Equation.3">
              <p:embed/>
            </p:oleObj>
          </a:graphicData>
        </a:graphic>
      </p:graphicFrame>
      <p:graphicFrame>
        <p:nvGraphicFramePr>
          <p:cNvPr id="14340" name="Object 2"/>
          <p:cNvGraphicFramePr>
            <a:graphicFrameLocks noChangeAspect="1"/>
          </p:cNvGraphicFramePr>
          <p:nvPr/>
        </p:nvGraphicFramePr>
        <p:xfrm>
          <a:off x="0" y="3500438"/>
          <a:ext cx="1905000" cy="1447800"/>
        </p:xfrm>
        <a:graphic>
          <a:graphicData uri="http://schemas.openxmlformats.org/presentationml/2006/ole">
            <p:oleObj spid="_x0000_s14340" name="Формула" r:id="rId5" imgW="457002" imgH="393529" progId="Equation.3">
              <p:embed/>
            </p:oleObj>
          </a:graphicData>
        </a:graphic>
      </p:graphicFrame>
      <p:graphicFrame>
        <p:nvGraphicFramePr>
          <p:cNvPr id="14341" name="Object 3"/>
          <p:cNvGraphicFramePr>
            <a:graphicFrameLocks noChangeAspect="1"/>
          </p:cNvGraphicFramePr>
          <p:nvPr/>
        </p:nvGraphicFramePr>
        <p:xfrm>
          <a:off x="0" y="5143500"/>
          <a:ext cx="1752600" cy="1447800"/>
        </p:xfrm>
        <a:graphic>
          <a:graphicData uri="http://schemas.openxmlformats.org/presentationml/2006/ole">
            <p:oleObj spid="_x0000_s14341" name="Формула" r:id="rId6" imgW="355292" imgH="393359" progId="Equation.3">
              <p:embed/>
            </p:oleObj>
          </a:graphicData>
        </a:graphic>
      </p:graphicFrame>
      <p:graphicFrame>
        <p:nvGraphicFramePr>
          <p:cNvPr id="14342" name="Object 4"/>
          <p:cNvGraphicFramePr>
            <a:graphicFrameLocks noChangeAspect="1"/>
          </p:cNvGraphicFramePr>
          <p:nvPr/>
        </p:nvGraphicFramePr>
        <p:xfrm>
          <a:off x="5000625" y="4286250"/>
          <a:ext cx="1752600" cy="1155700"/>
        </p:xfrm>
        <a:graphic>
          <a:graphicData uri="http://schemas.openxmlformats.org/presentationml/2006/ole">
            <p:oleObj spid="_x0000_s14342" name="Формула" r:id="rId7" imgW="444307" imgH="393529" progId="Equation.3">
              <p:embed/>
            </p:oleObj>
          </a:graphicData>
        </a:graphic>
      </p:graphicFrame>
      <p:graphicFrame>
        <p:nvGraphicFramePr>
          <p:cNvPr id="14343" name="Object 5"/>
          <p:cNvGraphicFramePr>
            <a:graphicFrameLocks noChangeAspect="1"/>
          </p:cNvGraphicFramePr>
          <p:nvPr/>
        </p:nvGraphicFramePr>
        <p:xfrm>
          <a:off x="4857750" y="2500313"/>
          <a:ext cx="1752600" cy="1219200"/>
        </p:xfrm>
        <a:graphic>
          <a:graphicData uri="http://schemas.openxmlformats.org/presentationml/2006/ole">
            <p:oleObj spid="_x0000_s14343" name="Формула" r:id="rId8" imgW="444307" imgH="393529" progId="Equation.3">
              <p:embed/>
            </p:oleObj>
          </a:graphicData>
        </a:graphic>
      </p:graphicFrame>
      <p:graphicFrame>
        <p:nvGraphicFramePr>
          <p:cNvPr id="14344" name="Rectangle 6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4344" name="Формула" r:id="rId9" imgW="0" imgH="0" progId="Equation.3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1857375" y="2143125"/>
          <a:ext cx="1447800" cy="1066800"/>
        </p:xfrm>
        <a:graphic>
          <a:graphicData uri="http://schemas.openxmlformats.org/presentationml/2006/ole">
            <p:oleObj spid="_x0000_s14345" name="Формула" r:id="rId10" imgW="355292" imgH="203024" progId="Equation.3">
              <p:embed/>
            </p:oleObj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1785938" y="3786188"/>
          <a:ext cx="2438400" cy="889000"/>
        </p:xfrm>
        <a:graphic>
          <a:graphicData uri="http://schemas.openxmlformats.org/presentationml/2006/ole">
            <p:oleObj spid="_x0000_s14346" name="Формула" r:id="rId11" imgW="507780" imgH="203112" progId="Equation.3">
              <p:embed/>
            </p:oleObj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1571625" y="5357813"/>
          <a:ext cx="1752600" cy="965200"/>
        </p:xfrm>
        <a:graphic>
          <a:graphicData uri="http://schemas.openxmlformats.org/presentationml/2006/ole">
            <p:oleObj spid="_x0000_s14347" name="Формула" r:id="rId12" imgW="393529" imgH="203112" progId="Equation.3">
              <p:embed/>
            </p:oleObj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6523038" y="2714625"/>
          <a:ext cx="2620962" cy="857250"/>
        </p:xfrm>
        <a:graphic>
          <a:graphicData uri="http://schemas.openxmlformats.org/presentationml/2006/ole">
            <p:oleObj spid="_x0000_s14348" name="Формула" r:id="rId13" imgW="482391" imgH="203112" progId="Equation.3">
              <p:embed/>
            </p:oleObj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6719888" y="4429125"/>
          <a:ext cx="2424112" cy="942975"/>
        </p:xfrm>
        <a:graphic>
          <a:graphicData uri="http://schemas.openxmlformats.org/presentationml/2006/ole">
            <p:oleObj spid="_x0000_s14349" name="Формула" r:id="rId14" imgW="494870" imgH="203024" progId="Equation.3">
              <p:embed/>
            </p:oleObj>
          </a:graphicData>
        </a:graphic>
      </p:graphicFrame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1357313" y="0"/>
            <a:ext cx="6477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800" b="1">
                <a:solidFill>
                  <a:srgbClr val="0000FF"/>
                </a:solidFill>
                <a:latin typeface="Calibri" pitchFamily="34" charset="0"/>
              </a:rPr>
              <a:t>Прочитайте  десятичные дроби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142984"/>
          <a:ext cx="8501128" cy="5431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8"/>
                <a:gridCol w="1000128"/>
                <a:gridCol w="1000132"/>
                <a:gridCol w="928694"/>
                <a:gridCol w="1098363"/>
                <a:gridCol w="1062641"/>
                <a:gridCol w="1062641"/>
                <a:gridCol w="1062641"/>
              </a:tblGrid>
              <a:tr h="1804044"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десятки</a:t>
                      </a:r>
                      <a:endParaRPr lang="ru-RU" sz="2800" b="1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единицы</a:t>
                      </a:r>
                      <a:endParaRPr lang="ru-RU" sz="2800" b="1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/>
                        <a:t>,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десятые</a:t>
                      </a:r>
                      <a:endParaRPr lang="ru-RU" sz="2800" b="1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сотые</a:t>
                      </a:r>
                      <a:endParaRPr lang="ru-RU" sz="2800" b="1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тысячные</a:t>
                      </a:r>
                      <a:endParaRPr lang="ru-RU" sz="2800" b="1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Десяти-</a:t>
                      </a:r>
                    </a:p>
                    <a:p>
                      <a:pPr algn="r"/>
                      <a:r>
                        <a:rPr lang="ru-RU" sz="2800" b="1" dirty="0" smtClean="0"/>
                        <a:t>тысячные</a:t>
                      </a:r>
                      <a:endParaRPr lang="ru-RU" sz="2800" b="1" dirty="0"/>
                    </a:p>
                  </a:txBody>
                  <a:tcPr vert="vert"/>
                </a:tc>
              </a:tr>
              <a:tr h="495103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5,7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,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/>
                    </a:p>
                  </a:txBody>
                  <a:tcPr/>
                </a:tc>
              </a:tr>
              <a:tr h="495103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42,52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/>
                    </a:p>
                  </a:txBody>
                  <a:tcPr/>
                </a:tc>
              </a:tr>
              <a:tr h="495103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1,03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/>
                    </a:p>
                  </a:txBody>
                  <a:tcPr/>
                </a:tc>
              </a:tr>
              <a:tr h="495103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3,001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/>
                    </a:p>
                  </a:txBody>
                  <a:tcPr/>
                </a:tc>
              </a:tr>
              <a:tr h="495103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4,521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</a:tr>
              <a:tr h="495103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0,1025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</a:tr>
              <a:tr h="495103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7,0034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214291"/>
            <a:ext cx="8929718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Запишите данные числа в таблицу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0"/>
            <a:ext cx="805329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Назовите младший разряд каждой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 дроби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14290"/>
            <a:ext cx="9144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Укажите в каком разряде стоит цифра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428604"/>
            <a:ext cx="511672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Домашнее задание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428625" y="1500188"/>
            <a:ext cx="842962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600" b="1">
                <a:solidFill>
                  <a:srgbClr val="0000FF"/>
                </a:solidFill>
                <a:latin typeface="Calibri" pitchFamily="34" charset="0"/>
              </a:rPr>
              <a:t>П.30, учить</a:t>
            </a:r>
          </a:p>
          <a:p>
            <a:r>
              <a:rPr lang="ru-RU" altLang="ru-RU" sz="3600" b="1">
                <a:solidFill>
                  <a:srgbClr val="0000FF"/>
                </a:solidFill>
                <a:latin typeface="Calibri" pitchFamily="34" charset="0"/>
              </a:rPr>
              <a:t>          № 1166</a:t>
            </a:r>
          </a:p>
          <a:p>
            <a:r>
              <a:rPr lang="ru-RU" altLang="ru-RU" sz="3600" b="1">
                <a:solidFill>
                  <a:srgbClr val="0000FF"/>
                </a:solidFill>
                <a:latin typeface="Calibri" pitchFamily="34" charset="0"/>
              </a:rPr>
              <a:t>          № 1170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00063" y="1357313"/>
            <a:ext cx="8215312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altLang="ru-RU" sz="3200"/>
          </a:p>
          <a:p>
            <a:pPr eaLnBrk="0" hangingPunct="0">
              <a:buFontTx/>
              <a:buAutoNum type="arabicPeriod"/>
            </a:pPr>
            <a:r>
              <a:rPr lang="ru-RU" altLang="ru-RU" sz="3200">
                <a:solidFill>
                  <a:srgbClr val="0000CC"/>
                </a:solidFill>
                <a:ea typeface="Times New Roman" pitchFamily="18" charset="0"/>
                <a:cs typeface="Arial" charset="0"/>
              </a:rPr>
              <a:t>Из истории возникновения десятичных дробей. </a:t>
            </a:r>
            <a:endParaRPr lang="ru-RU" altLang="ru-RU" sz="3200">
              <a:solidFill>
                <a:srgbClr val="0000CC"/>
              </a:solidFill>
              <a:cs typeface="Times New Roman" pitchFamily="18" charset="0"/>
            </a:endParaRPr>
          </a:p>
          <a:p>
            <a:pPr eaLnBrk="0" hangingPunct="0">
              <a:buFontTx/>
              <a:buAutoNum type="arabicPeriod"/>
            </a:pPr>
            <a:r>
              <a:rPr lang="ru-RU" altLang="ru-RU" sz="3200">
                <a:solidFill>
                  <a:srgbClr val="FF0066"/>
                </a:solidFill>
                <a:cs typeface="Times New Roman" pitchFamily="18" charset="0"/>
              </a:rPr>
              <a:t>Десятичные дроби вокруг нас. </a:t>
            </a:r>
          </a:p>
          <a:p>
            <a:pPr eaLnBrk="0" hangingPunct="0">
              <a:buFontTx/>
              <a:buAutoNum type="arabicPeriod"/>
            </a:pPr>
            <a:r>
              <a:rPr lang="ru-RU" altLang="ru-RU" sz="3200">
                <a:solidFill>
                  <a:srgbClr val="008000"/>
                </a:solidFill>
                <a:cs typeface="Times New Roman" pitchFamily="18" charset="0"/>
              </a:rPr>
              <a:t>Задачи, кроссворды, головоломки с использованием десятичных дробей.</a:t>
            </a:r>
          </a:p>
          <a:p>
            <a:pPr eaLnBrk="0" hangingPunct="0">
              <a:buFontTx/>
              <a:buAutoNum type="arabicPeriod"/>
            </a:pPr>
            <a:r>
              <a:rPr lang="ru-RU" altLang="ru-RU" sz="3200">
                <a:solidFill>
                  <a:srgbClr val="CC00CC"/>
                </a:solidFill>
                <a:cs typeface="Times New Roman" pitchFamily="18" charset="0"/>
              </a:rPr>
              <a:t>Сочинить и инсценировать сказку о десятичных дробях </a:t>
            </a:r>
            <a:endParaRPr lang="ru-RU" altLang="ru-RU" sz="3200">
              <a:solidFill>
                <a:srgbClr val="CC00CC"/>
              </a:solidFill>
            </a:endParaRPr>
          </a:p>
          <a:p>
            <a:pPr eaLnBrk="0" hangingPunct="0"/>
            <a:endParaRPr lang="ru-RU" alt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57166"/>
            <a:ext cx="851912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Мир десятичных дробей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3125" y="2500313"/>
            <a:ext cx="857250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786563" y="3000375"/>
            <a:ext cx="928687" cy="5000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786688" y="4000500"/>
            <a:ext cx="785812" cy="4286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500563" y="4929188"/>
            <a:ext cx="714375" cy="428625"/>
          </a:xfrm>
          <a:prstGeom prst="rect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88" y="1785938"/>
            <a:ext cx="8286750" cy="3478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i="1" dirty="0">
                <a:solidFill>
                  <a:srgbClr val="FF0066"/>
                </a:solidFill>
                <a:latin typeface="+mn-lt"/>
              </a:rPr>
              <a:t> </a:t>
            </a:r>
            <a:r>
              <a:rPr lang="ru-RU" sz="3600" i="1" dirty="0">
                <a:solidFill>
                  <a:srgbClr val="FF0066"/>
                </a:solidFill>
                <a:latin typeface="+mn-lt"/>
              </a:rPr>
              <a:t>За что ты можешь себя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i="1" dirty="0">
                <a:solidFill>
                  <a:srgbClr val="FF0066"/>
                </a:solidFill>
                <a:latin typeface="+mn-lt"/>
              </a:rPr>
              <a:t>                                            </a:t>
            </a:r>
            <a:r>
              <a:rPr lang="ru-RU" sz="4000" b="1" i="1" dirty="0">
                <a:solidFill>
                  <a:srgbClr val="FF0066"/>
                </a:solidFill>
                <a:latin typeface="+mn-lt"/>
              </a:rPr>
              <a:t>ПОХВАЛИТЬ?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rgbClr val="0000CC"/>
                </a:solidFill>
                <a:latin typeface="+mn-lt"/>
              </a:rPr>
              <a:t> Что тебе УДАЛОСЬ на уроке?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rgbClr val="008000"/>
                </a:solidFill>
                <a:latin typeface="+mn-lt"/>
              </a:rPr>
              <a:t> Над чем еще нужно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008000"/>
                </a:solidFill>
                <a:latin typeface="+mn-lt"/>
              </a:rPr>
              <a:t>                                           ПОРАБОТАТЬ?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Зачем нам нужен был этот урок?</a:t>
            </a:r>
            <a:endParaRPr lang="ru-RU" sz="3600" i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214290"/>
            <a:ext cx="38073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6405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Итоги урока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1071563"/>
            <a:ext cx="11906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8" y="1071563"/>
            <a:ext cx="8667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75" y="1357313"/>
            <a:ext cx="10001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5" y="3786188"/>
            <a:ext cx="7334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13" y="2286000"/>
            <a:ext cx="8286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4286250"/>
            <a:ext cx="16859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75" y="2714625"/>
            <a:ext cx="9525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38" y="2786063"/>
            <a:ext cx="7334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2143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 flipV="1">
            <a:off x="-214313" y="6215063"/>
            <a:ext cx="9144001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alt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214688" y="285750"/>
            <a:ext cx="292893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Из чисел: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85750" y="5072063"/>
            <a:ext cx="2071688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назовите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357438" y="5572125"/>
            <a:ext cx="522287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НАТУРАЛЬНЫЕ 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1071563"/>
            <a:ext cx="11906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8" y="1071563"/>
            <a:ext cx="8667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29388" y="1357298"/>
            <a:ext cx="1000125" cy="819150"/>
          </a:xfrm>
          <a:prstGeom prst="rect">
            <a:avLst/>
          </a:prstGeom>
          <a:noFill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5" y="3786188"/>
            <a:ext cx="7334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13" y="2286000"/>
            <a:ext cx="8286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4286250"/>
            <a:ext cx="16859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75" y="2714625"/>
            <a:ext cx="9525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357422" y="2786058"/>
            <a:ext cx="733425" cy="819150"/>
          </a:xfrm>
          <a:prstGeom prst="rect">
            <a:avLst/>
          </a:prstGeom>
          <a:noFill/>
        </p:spPr>
      </p:pic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2143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214688" y="285750"/>
            <a:ext cx="292893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Из чисел: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85750" y="5072063"/>
            <a:ext cx="2071688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назовите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357438" y="5572125"/>
            <a:ext cx="4973637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СМЕШАННЫЕ 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lum bright="-3000"/>
          </a:blip>
          <a:srcRect/>
          <a:stretch>
            <a:fillRect/>
          </a:stretch>
        </p:blipFill>
        <p:spPr bwMode="auto">
          <a:xfrm>
            <a:off x="714348" y="1071546"/>
            <a:ext cx="1190625" cy="1495425"/>
          </a:xfrm>
          <a:prstGeom prst="rect">
            <a:avLst/>
          </a:prstGeom>
          <a:noFill/>
        </p:spPr>
      </p:pic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8" y="1071563"/>
            <a:ext cx="8667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29388" y="1357298"/>
            <a:ext cx="1000125" cy="819150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5" y="3786188"/>
            <a:ext cx="7334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lum bright="-4000"/>
          </a:blip>
          <a:srcRect/>
          <a:stretch>
            <a:fillRect/>
          </a:stretch>
        </p:blipFill>
        <p:spPr bwMode="auto">
          <a:xfrm>
            <a:off x="7643834" y="2285992"/>
            <a:ext cx="828675" cy="1495425"/>
          </a:xfrm>
          <a:prstGeom prst="rect">
            <a:avLst/>
          </a:prstGeom>
          <a:noFill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4286250"/>
            <a:ext cx="16859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75" y="2714625"/>
            <a:ext cx="9525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357422" y="2786058"/>
            <a:ext cx="733425" cy="819150"/>
          </a:xfrm>
          <a:prstGeom prst="rect">
            <a:avLst/>
          </a:prstGeom>
          <a:noFill/>
        </p:spPr>
      </p:pic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2143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214688" y="285750"/>
            <a:ext cx="292893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Из чисел: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85750" y="5072063"/>
            <a:ext cx="2071688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назовите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740025" y="5572125"/>
            <a:ext cx="507682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ПРАВИЛЬНЫЕ ДРОБИ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14348" y="1071546"/>
            <a:ext cx="1190625" cy="1495425"/>
          </a:xfrm>
          <a:prstGeom prst="rect">
            <a:avLst/>
          </a:prstGeom>
          <a:noFill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86182" y="1071546"/>
            <a:ext cx="866775" cy="1485900"/>
          </a:xfrm>
          <a:prstGeom prst="rect">
            <a:avLst/>
          </a:prstGeom>
          <a:noFill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29388" y="1357298"/>
            <a:ext cx="1000125" cy="819150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57620" y="3786190"/>
            <a:ext cx="733425" cy="1476375"/>
          </a:xfrm>
          <a:prstGeom prst="rect">
            <a:avLst/>
          </a:prstGeom>
          <a:noFill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643834" y="2285992"/>
            <a:ext cx="828675" cy="1495425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4286250"/>
            <a:ext cx="16859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75" y="2714625"/>
            <a:ext cx="9525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357422" y="2786058"/>
            <a:ext cx="733425" cy="81915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357313" y="285750"/>
            <a:ext cx="70008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КАКИЕ ЧИСЛА ОСТАЛИСЬ?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8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85800" y="228600"/>
            <a:ext cx="7162800" cy="1447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3333FF"/>
                </a:solidFill>
                <a:latin typeface="+mn-lt"/>
              </a:rPr>
              <a:t>30.01.2015</a:t>
            </a:r>
            <a:endParaRPr lang="ru-RU" sz="2400" b="1" i="1" dirty="0">
              <a:solidFill>
                <a:srgbClr val="3333FF"/>
              </a:solidFill>
              <a:latin typeface="+mn-lt"/>
            </a:endParaRP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ru-RU" sz="2800" b="1" i="1" dirty="0">
                <a:solidFill>
                  <a:srgbClr val="3333FF"/>
                </a:solidFill>
                <a:latin typeface="+mn-lt"/>
              </a:rPr>
              <a:t>Классная  работа.</a:t>
            </a:r>
            <a:endParaRPr lang="ru-RU" i="1" dirty="0">
              <a:solidFill>
                <a:srgbClr val="3333FF"/>
              </a:solidFill>
              <a:latin typeface="+mn-lt"/>
            </a:endParaRP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200" i="1" dirty="0">
                <a:solidFill>
                  <a:srgbClr val="3333FF"/>
                </a:solidFill>
                <a:latin typeface="+mn-lt"/>
              </a:rPr>
              <a:t>                 </a:t>
            </a:r>
            <a:r>
              <a:rPr lang="ru-RU" sz="2000" i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ru-RU" sz="4800" b="1" i="1" dirty="0">
                <a:solidFill>
                  <a:srgbClr val="FF3300"/>
                </a:solidFill>
                <a:latin typeface="+mn-lt"/>
              </a:rPr>
              <a:t>Десятичные  дроби.</a:t>
            </a:r>
          </a:p>
        </p:txBody>
      </p:sp>
      <p:sp>
        <p:nvSpPr>
          <p:cNvPr id="3" name="Oval 41"/>
          <p:cNvSpPr>
            <a:spLocks noChangeArrowheads="1"/>
          </p:cNvSpPr>
          <p:nvPr/>
        </p:nvSpPr>
        <p:spPr bwMode="auto">
          <a:xfrm>
            <a:off x="1447800" y="4191000"/>
            <a:ext cx="1752600" cy="1219200"/>
          </a:xfrm>
          <a:prstGeom prst="ellipse">
            <a:avLst/>
          </a:prstGeom>
          <a:solidFill>
            <a:srgbClr val="008080"/>
          </a:solidFill>
          <a:ln w="76200" cap="rnd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lang="ru-RU" altLang="ru-RU">
                <a:solidFill>
                  <a:schemeClr val="bg1"/>
                </a:solidFill>
                <a:latin typeface="Calibri" pitchFamily="34" charset="0"/>
              </a:rPr>
              <a:t>ДЕЙСТВИЯ </a:t>
            </a:r>
          </a:p>
          <a:p>
            <a:r>
              <a:rPr lang="ru-RU" altLang="ru-RU" sz="900">
                <a:solidFill>
                  <a:schemeClr val="bg1"/>
                </a:solidFill>
                <a:latin typeface="Calibri" pitchFamily="34" charset="0"/>
              </a:rPr>
              <a:t>С ДЕСЯТИЧНЫМИ  </a:t>
            </a:r>
          </a:p>
          <a:p>
            <a:r>
              <a:rPr lang="ru-RU" altLang="ru-RU" sz="900">
                <a:solidFill>
                  <a:schemeClr val="bg1"/>
                </a:solidFill>
                <a:latin typeface="Calibri" pitchFamily="34" charset="0"/>
              </a:rPr>
              <a:t>ДРОБЯМИ</a:t>
            </a:r>
          </a:p>
          <a:p>
            <a:endParaRPr lang="ru-RU" altLang="ru-RU" sz="9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Oval 42"/>
          <p:cNvSpPr>
            <a:spLocks noChangeArrowheads="1"/>
          </p:cNvSpPr>
          <p:nvPr/>
        </p:nvSpPr>
        <p:spPr bwMode="auto">
          <a:xfrm>
            <a:off x="3352800" y="3048000"/>
            <a:ext cx="2819400" cy="1752600"/>
          </a:xfrm>
          <a:prstGeom prst="ellipse">
            <a:avLst/>
          </a:prstGeom>
          <a:solidFill>
            <a:srgbClr val="008080"/>
          </a:solidFill>
          <a:ln w="76200" cap="rnd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lang="ru-RU" altLang="ru-RU" sz="3200">
                <a:solidFill>
                  <a:schemeClr val="bg1"/>
                </a:solidFill>
                <a:latin typeface="Calibri" pitchFamily="34" charset="0"/>
              </a:rPr>
              <a:t>Десятичные </a:t>
            </a:r>
          </a:p>
          <a:p>
            <a:r>
              <a:rPr lang="ru-RU" altLang="ru-RU" sz="3200">
                <a:solidFill>
                  <a:schemeClr val="bg1"/>
                </a:solidFill>
                <a:latin typeface="Calibri" pitchFamily="34" charset="0"/>
              </a:rPr>
              <a:t>     дроби</a:t>
            </a:r>
            <a:endParaRPr lang="ru-RU" altLang="ru-RU" sz="3200">
              <a:latin typeface="Calibri" pitchFamily="34" charset="0"/>
            </a:endParaRPr>
          </a:p>
        </p:txBody>
      </p:sp>
      <p:sp>
        <p:nvSpPr>
          <p:cNvPr id="5" name="Oval 43"/>
          <p:cNvSpPr>
            <a:spLocks noChangeArrowheads="1"/>
          </p:cNvSpPr>
          <p:nvPr/>
        </p:nvSpPr>
        <p:spPr bwMode="auto">
          <a:xfrm>
            <a:off x="3810000" y="5029200"/>
            <a:ext cx="1828800" cy="1219200"/>
          </a:xfrm>
          <a:prstGeom prst="ellipse">
            <a:avLst/>
          </a:prstGeom>
          <a:solidFill>
            <a:srgbClr val="008080"/>
          </a:solidFill>
          <a:ln w="76200" cap="rnd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lang="ru-RU" altLang="ru-RU">
                <a:solidFill>
                  <a:schemeClr val="bg1"/>
                </a:solidFill>
                <a:latin typeface="Calibri" pitchFamily="34" charset="0"/>
              </a:rPr>
              <a:t>КАК</a:t>
            </a:r>
          </a:p>
          <a:p>
            <a:r>
              <a:rPr lang="ru-RU" altLang="ru-RU">
                <a:solidFill>
                  <a:schemeClr val="bg1"/>
                </a:solidFill>
                <a:latin typeface="Calibri" pitchFamily="34" charset="0"/>
              </a:rPr>
              <a:t>СРАВНИВАТЬ</a:t>
            </a:r>
          </a:p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6" name="Oval 44"/>
          <p:cNvSpPr>
            <a:spLocks noChangeArrowheads="1"/>
          </p:cNvSpPr>
          <p:nvPr/>
        </p:nvSpPr>
        <p:spPr bwMode="auto">
          <a:xfrm>
            <a:off x="6172200" y="2514600"/>
            <a:ext cx="1828800" cy="1219200"/>
          </a:xfrm>
          <a:prstGeom prst="ellipse">
            <a:avLst/>
          </a:prstGeom>
          <a:solidFill>
            <a:srgbClr val="008080"/>
          </a:solidFill>
          <a:ln w="76200" cap="rnd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lang="ru-RU" altLang="ru-RU">
                <a:solidFill>
                  <a:schemeClr val="bg1"/>
                </a:solidFill>
                <a:latin typeface="Calibri" pitchFamily="34" charset="0"/>
              </a:rPr>
              <a:t>КАК  </a:t>
            </a:r>
          </a:p>
          <a:p>
            <a:r>
              <a:rPr lang="ru-RU" altLang="ru-RU">
                <a:solidFill>
                  <a:schemeClr val="bg1"/>
                </a:solidFill>
                <a:latin typeface="Calibri" pitchFamily="34" charset="0"/>
              </a:rPr>
              <a:t>ЧИТАЮТСЯ</a:t>
            </a:r>
          </a:p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7" name="Oval 52"/>
          <p:cNvSpPr>
            <a:spLocks noChangeArrowheads="1"/>
          </p:cNvSpPr>
          <p:nvPr/>
        </p:nvSpPr>
        <p:spPr bwMode="auto">
          <a:xfrm>
            <a:off x="6096000" y="4343400"/>
            <a:ext cx="1828800" cy="1219200"/>
          </a:xfrm>
          <a:prstGeom prst="ellipse">
            <a:avLst/>
          </a:prstGeom>
          <a:solidFill>
            <a:srgbClr val="008080"/>
          </a:solidFill>
          <a:ln w="76200" cap="rnd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lang="ru-RU" altLang="ru-RU" sz="1600">
                <a:solidFill>
                  <a:schemeClr val="bg1"/>
                </a:solidFill>
                <a:latin typeface="Calibri" pitchFamily="34" charset="0"/>
              </a:rPr>
              <a:t>ИСТОРИЯ  </a:t>
            </a:r>
          </a:p>
          <a:p>
            <a:r>
              <a:rPr lang="ru-RU" altLang="ru-RU" sz="1600">
                <a:solidFill>
                  <a:schemeClr val="bg1"/>
                </a:solidFill>
                <a:latin typeface="Calibri" pitchFamily="34" charset="0"/>
              </a:rPr>
              <a:t>ВОЗНИКНОВЕНИЯ</a:t>
            </a:r>
          </a:p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8" name="Oval 53"/>
          <p:cNvSpPr>
            <a:spLocks noChangeArrowheads="1"/>
          </p:cNvSpPr>
          <p:nvPr/>
        </p:nvSpPr>
        <p:spPr bwMode="auto">
          <a:xfrm>
            <a:off x="1219200" y="2514600"/>
            <a:ext cx="1905000" cy="1143000"/>
          </a:xfrm>
          <a:prstGeom prst="ellipse">
            <a:avLst/>
          </a:prstGeom>
          <a:solidFill>
            <a:srgbClr val="008080"/>
          </a:solidFill>
          <a:ln w="76200" cap="rnd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lang="ru-RU" altLang="ru-RU">
                <a:solidFill>
                  <a:schemeClr val="bg1"/>
                </a:solidFill>
                <a:latin typeface="Calibri" pitchFamily="34" charset="0"/>
              </a:rPr>
              <a:t>ДЛЯ  ЧЕГО </a:t>
            </a:r>
          </a:p>
          <a:p>
            <a:r>
              <a:rPr lang="ru-RU" altLang="ru-RU">
                <a:solidFill>
                  <a:schemeClr val="bg1"/>
                </a:solidFill>
                <a:latin typeface="Calibri" pitchFamily="34" charset="0"/>
              </a:rPr>
              <a:t>НУЖНЫ</a:t>
            </a:r>
          </a:p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9" name="Oval 54"/>
          <p:cNvSpPr>
            <a:spLocks noChangeArrowheads="1"/>
          </p:cNvSpPr>
          <p:nvPr/>
        </p:nvSpPr>
        <p:spPr bwMode="auto">
          <a:xfrm>
            <a:off x="3733800" y="1752600"/>
            <a:ext cx="1905000" cy="1143000"/>
          </a:xfrm>
          <a:prstGeom prst="ellipse">
            <a:avLst/>
          </a:prstGeom>
          <a:solidFill>
            <a:srgbClr val="008080"/>
          </a:solidFill>
          <a:ln w="76200" cap="rnd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lang="ru-RU" altLang="ru-RU" sz="1600">
                <a:solidFill>
                  <a:schemeClr val="bg1"/>
                </a:solidFill>
                <a:latin typeface="Calibri" pitchFamily="34" charset="0"/>
              </a:rPr>
              <a:t>КАК </a:t>
            </a:r>
          </a:p>
          <a:p>
            <a:r>
              <a:rPr lang="ru-RU" altLang="ru-RU" sz="1600">
                <a:solidFill>
                  <a:schemeClr val="bg1"/>
                </a:solidFill>
                <a:latin typeface="Calibri" pitchFamily="34" charset="0"/>
              </a:rPr>
              <a:t>ЗАПИСЫВАЮТСЯ</a:t>
            </a:r>
          </a:p>
          <a:p>
            <a:endParaRPr lang="ru-RU" altLang="ru-RU" sz="1600">
              <a:latin typeface="Calibri" pitchFamily="34" charset="0"/>
            </a:endParaRPr>
          </a:p>
        </p:txBody>
      </p:sp>
      <p:sp>
        <p:nvSpPr>
          <p:cNvPr id="10" name="Line 55"/>
          <p:cNvSpPr>
            <a:spLocks noChangeShapeType="1"/>
          </p:cNvSpPr>
          <p:nvPr/>
        </p:nvSpPr>
        <p:spPr bwMode="auto">
          <a:xfrm>
            <a:off x="3048000" y="3200400"/>
            <a:ext cx="457200" cy="304800"/>
          </a:xfrm>
          <a:prstGeom prst="line">
            <a:avLst/>
          </a:prstGeom>
          <a:noFill/>
          <a:ln w="635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56"/>
          <p:cNvSpPr>
            <a:spLocks noChangeShapeType="1"/>
          </p:cNvSpPr>
          <p:nvPr/>
        </p:nvSpPr>
        <p:spPr bwMode="auto">
          <a:xfrm flipV="1">
            <a:off x="3200400" y="4419600"/>
            <a:ext cx="457200" cy="304800"/>
          </a:xfrm>
          <a:prstGeom prst="line">
            <a:avLst/>
          </a:prstGeom>
          <a:noFill/>
          <a:ln w="635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57"/>
          <p:cNvSpPr>
            <a:spLocks noChangeShapeType="1"/>
          </p:cNvSpPr>
          <p:nvPr/>
        </p:nvSpPr>
        <p:spPr bwMode="auto">
          <a:xfrm>
            <a:off x="4724400" y="2819400"/>
            <a:ext cx="0" cy="228600"/>
          </a:xfrm>
          <a:prstGeom prst="line">
            <a:avLst/>
          </a:prstGeom>
          <a:noFill/>
          <a:ln w="635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58"/>
          <p:cNvSpPr>
            <a:spLocks noChangeShapeType="1"/>
          </p:cNvSpPr>
          <p:nvPr/>
        </p:nvSpPr>
        <p:spPr bwMode="auto">
          <a:xfrm flipV="1">
            <a:off x="5943600" y="3276600"/>
            <a:ext cx="304800" cy="228600"/>
          </a:xfrm>
          <a:prstGeom prst="line">
            <a:avLst/>
          </a:prstGeom>
          <a:noFill/>
          <a:ln w="635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59"/>
          <p:cNvSpPr>
            <a:spLocks noChangeShapeType="1"/>
          </p:cNvSpPr>
          <p:nvPr/>
        </p:nvSpPr>
        <p:spPr bwMode="auto">
          <a:xfrm flipH="1">
            <a:off x="4648200" y="4800600"/>
            <a:ext cx="76200" cy="228600"/>
          </a:xfrm>
          <a:prstGeom prst="line">
            <a:avLst/>
          </a:prstGeom>
          <a:noFill/>
          <a:ln w="635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60"/>
          <p:cNvSpPr>
            <a:spLocks noChangeShapeType="1"/>
          </p:cNvSpPr>
          <p:nvPr/>
        </p:nvSpPr>
        <p:spPr bwMode="auto">
          <a:xfrm>
            <a:off x="5867400" y="4419600"/>
            <a:ext cx="381000" cy="228600"/>
          </a:xfrm>
          <a:prstGeom prst="line">
            <a:avLst/>
          </a:prstGeom>
          <a:noFill/>
          <a:ln w="635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152400"/>
            <a:ext cx="6870700" cy="762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Математический  диктант.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38200"/>
            <a:ext cx="73152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ru-RU" altLang="ru-RU" sz="3200" b="1">
                <a:solidFill>
                  <a:srgbClr val="3333FF"/>
                </a:solidFill>
                <a:latin typeface="Calibri" pitchFamily="34" charset="0"/>
              </a:rPr>
              <a:t>Запишите  в  тетради (в столбик) </a:t>
            </a:r>
          </a:p>
          <a:p>
            <a:pPr marL="609600" indent="-609600" algn="ctr">
              <a:spcBef>
                <a:spcPct val="20000"/>
              </a:spcBef>
            </a:pPr>
            <a:r>
              <a:rPr lang="ru-RU" altLang="ru-RU" sz="3200" b="1">
                <a:solidFill>
                  <a:srgbClr val="3333FF"/>
                </a:solidFill>
                <a:latin typeface="Calibri" pitchFamily="34" charset="0"/>
              </a:rPr>
              <a:t>   смешанные  числа.</a:t>
            </a:r>
          </a:p>
          <a:p>
            <a:pPr marL="609600" indent="-609600" algn="ctr">
              <a:spcBef>
                <a:spcPct val="20000"/>
              </a:spcBef>
              <a:buClr>
                <a:srgbClr val="3333FF"/>
              </a:buClr>
              <a:buFont typeface="Wingdings" pitchFamily="2" charset="2"/>
              <a:buNone/>
            </a:pPr>
            <a:endParaRPr lang="ru-RU" altLang="ru-RU" sz="5400">
              <a:solidFill>
                <a:srgbClr val="3333FF"/>
              </a:solidFill>
              <a:latin typeface="Calibri" pitchFamily="34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143000" y="2057400"/>
            <a:ext cx="716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altLang="ru-RU" sz="4000" b="1" i="1" u="sng">
                <a:solidFill>
                  <a:srgbClr val="336600"/>
                </a:solidFill>
                <a:latin typeface="Algerian" pitchFamily="82" charset="0"/>
              </a:rPr>
              <a:t>Пять целых  семь  десятых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43000" y="2743200"/>
            <a:ext cx="7162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altLang="ru-RU" sz="4000" b="1" i="1" u="sng">
                <a:solidFill>
                  <a:srgbClr val="336600"/>
                </a:solidFill>
                <a:latin typeface="Algerian" pitchFamily="82" charset="0"/>
              </a:rPr>
              <a:t>Сорок  две  целых  пятьдесят  две  сотых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altLang="ru-RU" sz="4000" i="1" u="sng">
              <a:solidFill>
                <a:srgbClr val="336600"/>
              </a:solidFill>
              <a:latin typeface="Algerian" pitchFamily="82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143000" y="4191000"/>
            <a:ext cx="71628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ru-RU" altLang="ru-RU" sz="4000" b="1" i="1" u="sng">
                <a:solidFill>
                  <a:srgbClr val="336600"/>
                </a:solidFill>
                <a:latin typeface="Algerian" pitchFamily="82" charset="0"/>
              </a:rPr>
              <a:t>Одна  целая  три  сотых</a:t>
            </a:r>
          </a:p>
          <a:p>
            <a:pPr>
              <a:spcBef>
                <a:spcPct val="50000"/>
              </a:spcBef>
            </a:pPr>
            <a:endParaRPr lang="ru-RU" altLang="ru-RU">
              <a:latin typeface="Calibri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071563" y="2000250"/>
            <a:ext cx="7162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altLang="ru-RU" sz="4000" b="1" i="1" u="sng">
                <a:solidFill>
                  <a:srgbClr val="336600"/>
                </a:solidFill>
                <a:latin typeface="Algerian" pitchFamily="82" charset="0"/>
              </a:rPr>
              <a:t>Три  целых  триста  восемьдесят  две  тысячных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71563" y="3500438"/>
            <a:ext cx="716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altLang="ru-RU" sz="4000" b="1" i="1" u="sng">
                <a:solidFill>
                  <a:srgbClr val="336600"/>
                </a:solidFill>
                <a:latin typeface="Algerian" pitchFamily="82" charset="0"/>
              </a:rPr>
              <a:t>Восемь  целых  одна  тысячная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altLang="ru-RU" sz="4000" i="1" u="sng">
              <a:solidFill>
                <a:srgbClr val="336600"/>
              </a:solidFill>
              <a:latin typeface="Algerian" pitchFamily="82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071563" y="4857750"/>
            <a:ext cx="6553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ru-RU" altLang="ru-RU" sz="4000" b="1" i="1" u="sng">
                <a:solidFill>
                  <a:srgbClr val="336600"/>
                </a:solidFill>
                <a:latin typeface="Algerian" pitchFamily="82" charset="0"/>
              </a:rPr>
              <a:t>Семь  целых  тридцать                                     четыре  десятитысячных</a:t>
            </a:r>
            <a:endParaRPr lang="ru-RU" altLang="ru-RU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build="p"/>
      <p:bldP spid="4" grpId="1" build="allAtOnce"/>
      <p:bldP spid="5" grpId="0"/>
      <p:bldP spid="5" grpId="1"/>
      <p:bldP spid="6" grpId="0"/>
      <p:bldP spid="6" grpId="1"/>
      <p:bldP spid="7" grpId="0" build="p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b="1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Проверь и оцени </a:t>
            </a:r>
            <a:br>
              <a:rPr lang="ru-RU" sz="5400" b="1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</a:br>
            <a:r>
              <a:rPr lang="ru-RU" sz="5400" b="1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себя сам</a:t>
            </a:r>
          </a:p>
        </p:txBody>
      </p:sp>
      <p:graphicFrame>
        <p:nvGraphicFramePr>
          <p:cNvPr id="3" name="Object 1"/>
          <p:cNvGraphicFramePr>
            <a:graphicFrameLocks noChangeAspect="1"/>
          </p:cNvGraphicFramePr>
          <p:nvPr/>
        </p:nvGraphicFramePr>
        <p:xfrm>
          <a:off x="1981200" y="1600200"/>
          <a:ext cx="1282700" cy="1524000"/>
        </p:xfrm>
        <a:graphic>
          <a:graphicData uri="http://schemas.openxmlformats.org/presentationml/2006/ole">
            <p:oleObj spid="_x0000_s9219" name="Формула" r:id="rId4" imgW="291973" imgH="393529" progId="Equation.3">
              <p:embed/>
            </p:oleObj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828800" y="3352800"/>
          <a:ext cx="1600200" cy="1377950"/>
        </p:xfrm>
        <a:graphic>
          <a:graphicData uri="http://schemas.openxmlformats.org/presentationml/2006/ole">
            <p:oleObj spid="_x0000_s9220" name="Формула" r:id="rId5" imgW="457002" imgH="393529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981200" y="4876800"/>
          <a:ext cx="1444625" cy="1447800"/>
        </p:xfrm>
        <a:graphic>
          <a:graphicData uri="http://schemas.openxmlformats.org/presentationml/2006/ole">
            <p:oleObj spid="_x0000_s9221" name="Формула" r:id="rId6" imgW="355292" imgH="393359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5562600" y="1524000"/>
          <a:ext cx="1435100" cy="1441450"/>
        </p:xfrm>
        <a:graphic>
          <a:graphicData uri="http://schemas.openxmlformats.org/presentationml/2006/ole">
            <p:oleObj spid="_x0000_s9222" name="Формула" r:id="rId7" imgW="444307" imgH="393529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5562600" y="3124200"/>
          <a:ext cx="1663700" cy="1473200"/>
        </p:xfrm>
        <a:graphic>
          <a:graphicData uri="http://schemas.openxmlformats.org/presentationml/2006/ole">
            <p:oleObj spid="_x0000_s9223" name="Формула" r:id="rId8" imgW="444307" imgH="393529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5486400" y="4876800"/>
          <a:ext cx="1828800" cy="1349375"/>
        </p:xfrm>
        <a:graphic>
          <a:graphicData uri="http://schemas.openxmlformats.org/presentationml/2006/ole">
            <p:oleObj spid="_x0000_s9224" name="Формула" r:id="rId9" imgW="533169" imgH="393529" progId="Equation.3">
              <p:embed/>
            </p:oleObj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143000" y="0"/>
            <a:ext cx="6870700" cy="17049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Назовите  целую  и  дробную  часть каждого  числа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214438" y="0"/>
            <a:ext cx="6870700" cy="1600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Чем  «похожи»</a:t>
            </a:r>
            <a:br>
              <a:rPr lang="ru-RU" sz="4400" b="1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</a:br>
            <a:r>
              <a:rPr lang="ru-RU" sz="4400" b="1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эти  числа?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9" grpId="0"/>
      <p:bldP spid="9" grpId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152400"/>
            <a:ext cx="6870700" cy="2819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6600FF"/>
                </a:solidFill>
                <a:latin typeface="+mj-lt"/>
                <a:ea typeface="+mj-ea"/>
                <a:cs typeface="+mj-cs"/>
              </a:rPr>
              <a:t>Числа  со  знаменателем </a:t>
            </a:r>
            <a:br>
              <a:rPr lang="ru-RU" sz="4000" b="1" dirty="0">
                <a:solidFill>
                  <a:srgbClr val="6600FF"/>
                </a:solidFill>
                <a:latin typeface="+mj-lt"/>
                <a:ea typeface="+mj-ea"/>
                <a:cs typeface="+mj-cs"/>
              </a:rPr>
            </a:br>
            <a:r>
              <a:rPr lang="ru-RU" sz="4000" b="1" dirty="0">
                <a:solidFill>
                  <a:srgbClr val="6600FF"/>
                </a:solidFill>
                <a:latin typeface="+mj-lt"/>
                <a:ea typeface="+mj-ea"/>
                <a:cs typeface="+mj-cs"/>
              </a:rPr>
              <a:t>10;  100; 1000 и т.д.  условились  записывать  без  знаменателя</a:t>
            </a:r>
          </a:p>
        </p:txBody>
      </p:sp>
      <p:graphicFrame>
        <p:nvGraphicFramePr>
          <p:cNvPr id="10243" name="Object 1"/>
          <p:cNvGraphicFramePr>
            <a:graphicFrameLocks noChangeAspect="1"/>
          </p:cNvGraphicFramePr>
          <p:nvPr/>
        </p:nvGraphicFramePr>
        <p:xfrm>
          <a:off x="2209800" y="3124200"/>
          <a:ext cx="1038225" cy="914400"/>
        </p:xfrm>
        <a:graphic>
          <a:graphicData uri="http://schemas.openxmlformats.org/presentationml/2006/ole">
            <p:oleObj spid="_x0000_s10243" name="Формула" r:id="rId4" imgW="291973" imgH="393529" progId="Equation.3">
              <p:embed/>
            </p:oleObj>
          </a:graphicData>
        </a:graphic>
      </p:graphicFrame>
      <p:graphicFrame>
        <p:nvGraphicFramePr>
          <p:cNvPr id="10244" name="Object 2"/>
          <p:cNvGraphicFramePr>
            <a:graphicFrameLocks noChangeAspect="1"/>
          </p:cNvGraphicFramePr>
          <p:nvPr/>
        </p:nvGraphicFramePr>
        <p:xfrm>
          <a:off x="2057400" y="5410200"/>
          <a:ext cx="1447800" cy="990600"/>
        </p:xfrm>
        <a:graphic>
          <a:graphicData uri="http://schemas.openxmlformats.org/presentationml/2006/ole">
            <p:oleObj spid="_x0000_s10244" name="Формула" r:id="rId5" imgW="355292" imgH="393359" progId="Equation.3">
              <p:embed/>
            </p:oleObj>
          </a:graphicData>
        </a:graphic>
      </p:graphicFrame>
      <p:graphicFrame>
        <p:nvGraphicFramePr>
          <p:cNvPr id="10245" name="Object 3"/>
          <p:cNvGraphicFramePr>
            <a:graphicFrameLocks noChangeAspect="1"/>
          </p:cNvGraphicFramePr>
          <p:nvPr/>
        </p:nvGraphicFramePr>
        <p:xfrm>
          <a:off x="2057400" y="4419600"/>
          <a:ext cx="1371600" cy="963613"/>
        </p:xfrm>
        <a:graphic>
          <a:graphicData uri="http://schemas.openxmlformats.org/presentationml/2006/ole">
            <p:oleObj spid="_x0000_s10245" name="Формула" r:id="rId6" imgW="457002" imgH="393529" progId="Equation.3">
              <p:embed/>
            </p:oleObj>
          </a:graphicData>
        </a:graphic>
      </p:graphicFrame>
      <p:graphicFrame>
        <p:nvGraphicFramePr>
          <p:cNvPr id="10246" name="Object 4"/>
          <p:cNvGraphicFramePr>
            <a:graphicFrameLocks noChangeAspect="1"/>
          </p:cNvGraphicFramePr>
          <p:nvPr/>
        </p:nvGraphicFramePr>
        <p:xfrm>
          <a:off x="5867400" y="3124200"/>
          <a:ext cx="1587500" cy="1060450"/>
        </p:xfrm>
        <a:graphic>
          <a:graphicData uri="http://schemas.openxmlformats.org/presentationml/2006/ole">
            <p:oleObj spid="_x0000_s10246" name="Формула" r:id="rId7" imgW="444307" imgH="393529" progId="Equation.3">
              <p:embed/>
            </p:oleObj>
          </a:graphicData>
        </a:graphic>
      </p:graphicFrame>
      <p:graphicFrame>
        <p:nvGraphicFramePr>
          <p:cNvPr id="10247" name="Object 5"/>
          <p:cNvGraphicFramePr>
            <a:graphicFrameLocks noChangeAspect="1"/>
          </p:cNvGraphicFramePr>
          <p:nvPr/>
        </p:nvGraphicFramePr>
        <p:xfrm>
          <a:off x="5943600" y="4267200"/>
          <a:ext cx="1447800" cy="1012825"/>
        </p:xfrm>
        <a:graphic>
          <a:graphicData uri="http://schemas.openxmlformats.org/presentationml/2006/ole">
            <p:oleObj spid="_x0000_s10247" name="Формула" r:id="rId8" imgW="444307" imgH="393529" progId="Equation.3">
              <p:embed/>
            </p:oleObj>
          </a:graphicData>
        </a:graphic>
      </p:graphicFrame>
      <p:graphicFrame>
        <p:nvGraphicFramePr>
          <p:cNvPr id="10248" name="Object 6"/>
          <p:cNvGraphicFramePr>
            <a:graphicFrameLocks noChangeAspect="1"/>
          </p:cNvGraphicFramePr>
          <p:nvPr/>
        </p:nvGraphicFramePr>
        <p:xfrm>
          <a:off x="5867400" y="5257800"/>
          <a:ext cx="1447800" cy="1068388"/>
        </p:xfrm>
        <a:graphic>
          <a:graphicData uri="http://schemas.openxmlformats.org/presentationml/2006/ole">
            <p:oleObj spid="_x0000_s10248" name="Формула" r:id="rId9" imgW="533169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331</Words>
  <Application>Microsoft Office PowerPoint</Application>
  <PresentationFormat>Экран (4:3)</PresentationFormat>
  <Paragraphs>102</Paragraphs>
  <Slides>17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Wingdings</vt:lpstr>
      <vt:lpstr>Algerian</vt:lpstr>
      <vt:lpstr>Times New Roman</vt:lpstr>
      <vt:lpstr>Тема Office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43</cp:revision>
  <dcterms:created xsi:type="dcterms:W3CDTF">2009-02-10T17:23:08Z</dcterms:created>
  <dcterms:modified xsi:type="dcterms:W3CDTF">2018-02-23T17:03:40Z</dcterms:modified>
</cp:coreProperties>
</file>