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9" r:id="rId7"/>
    <p:sldId id="261" r:id="rId8"/>
    <p:sldId id="262" r:id="rId9"/>
    <p:sldId id="263" r:id="rId10"/>
    <p:sldId id="264" r:id="rId11"/>
    <p:sldId id="265" r:id="rId12"/>
    <p:sldId id="266" r:id="rId13"/>
    <p:sldId id="267" r:id="rId14"/>
    <p:sldId id="268" r:id="rId15"/>
    <p:sldId id="278" r:id="rId16"/>
    <p:sldId id="269" r:id="rId17"/>
    <p:sldId id="270" r:id="rId18"/>
    <p:sldId id="271" r:id="rId19"/>
    <p:sldId id="272" r:id="rId20"/>
    <p:sldId id="273" r:id="rId21"/>
    <p:sldId id="275" r:id="rId22"/>
    <p:sldId id="274" r:id="rId23"/>
    <p:sldId id="276"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360" y="10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3AA6A8-C6CA-41CB-A814-34CE22975A1B}" type="datetimeFigureOut">
              <a:rPr lang="ru-RU" smtClean="0"/>
              <a:pPr/>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A58BD2-6CAC-4D23-AF59-53B16650D243}" type="slidenum">
              <a:rPr lang="ru-RU" smtClean="0"/>
              <a:pPr/>
              <a:t>‹#›</a:t>
            </a:fld>
            <a:endParaRPr lang="ru-RU"/>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AA6A8-C6CA-41CB-A814-34CE22975A1B}" type="datetimeFigureOut">
              <a:rPr lang="ru-RU" smtClean="0"/>
              <a:pPr/>
              <a:t>22.02.2018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58BD2-6CAC-4D23-AF59-53B16650D24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hyperlink" Target="http://ru.wikipedia.org/wiki/%D0%90%D0%BC%D0%B5%D1%80%D0%B8%D0%BA%D0%B0" TargetMode="External"/><Relationship Id="rId3" Type="http://schemas.openxmlformats.org/officeDocument/2006/relationships/hyperlink" Target="http://svoboda-iniciativ.ru/wiki/%D0%94%D0%BE%D0%B1%D1%80%D0%BE%D0%B2%D0%BE%D0%BB%D0%B5%D1%86" TargetMode="External"/><Relationship Id="rId7" Type="http://schemas.openxmlformats.org/officeDocument/2006/relationships/hyperlink" Target="http://ru.wikipedia.org/wiki/%D0%90%D0%B7%D0%B8%D1%8F" TargetMode="External"/><Relationship Id="rId2" Type="http://schemas.openxmlformats.org/officeDocument/2006/relationships/hyperlink" Target="http://svoboda-iniciativ.ru/wiki/%D0%92%D0%BE%D0%BB%D0%BE%D0%BD%D1%82%D0%B5%D1%80" TargetMode="External"/><Relationship Id="rId1" Type="http://schemas.openxmlformats.org/officeDocument/2006/relationships/slideLayout" Target="../slideLayouts/slideLayout7.xml"/><Relationship Id="rId6" Type="http://schemas.openxmlformats.org/officeDocument/2006/relationships/hyperlink" Target="http://ru.wikipedia.org/wiki/%D0%95%D0%B2%D1%80%D0%BE%D0%BF%D0%B0" TargetMode="External"/><Relationship Id="rId5" Type="http://schemas.openxmlformats.org/officeDocument/2006/relationships/hyperlink" Target="http://ru.wikipedia.org/wiki/%D0%92%D0%BE%D0%BB%D0%BE%D0%BD%D1%82%D0%B5%D1%80%D1%81%D0%BA%D0%B8%D0%B9_%D0%BB%D0%B0%D0%B3%D0%B5%D1%80%D1%8C" TargetMode="External"/><Relationship Id="rId4" Type="http://schemas.openxmlformats.org/officeDocument/2006/relationships/hyperlink" Target="http://svoboda-iniciativ.ru/wiki/%D0%A2%D1%80%D0%B5%D1%82%D0%B8%D0%B9_%D1%81%D0%B5%D0%BA%D1%82%D0%BE%D1%80" TargetMode="External"/><Relationship Id="rId9"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B%D0%B0%D1%82%D0%B8%D0%BD%D1%81%D0%BA%D0%B8%D0%B9_%D1%8F%D0%B7%D1%8B%D0%BA" TargetMode="External"/><Relationship Id="rId2" Type="http://schemas.openxmlformats.org/officeDocument/2006/relationships/hyperlink" Target="http://ru.wikipedia.org/wiki/%D0%A4%D1%80%D0%B0%D0%BD%D1%86%D1%83%D0%B7%D1%81%D0%BA%D0%B8%D0%B9_%D1%8F%D0%B7%D1%8B%D0%BA"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hyperlink" Target="http://ru.wikipedia.org/wiki/%D0%97%D0%B4%D0%BE%D1%80%D0%BE%D0%B2%D1%8B%D0%B9_%D0%BE%D0%B1%D1%80%D0%B0%D0%B7_%D0%B6%D0%B8%D0%B7%D0%BD%D0%B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9E%D1%80%D0%B3%D0%B0%D0%BD%D0%B8%D0%B7%D0%B0%D1%86%D0%B8%D1%8F_%D0%9E%D0%B1%D1%8A%D0%B5%D0%B4%D0%B8%D0%BD%D1%91%D0%BD%D0%BD%D1%8B%D1%85_%D0%9D%D0%B0%D1%86%D0%B8%D0%B9" TargetMode="External"/><Relationship Id="rId7" Type="http://schemas.openxmlformats.org/officeDocument/2006/relationships/image" Target="../media/image23.jpeg"/><Relationship Id="rId2" Type="http://schemas.openxmlformats.org/officeDocument/2006/relationships/hyperlink" Target="http://ru.wikipedia.org/wiki/%D0%90%D0%BB%D1%8C%D1%82%D1%80%D1%83%D0%B8%D1%81%D1%82"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ru.wikipedia.org/wiki/%D0%9C%D0%B5%D0%B6%D0%B4%D1%83%D0%BD%D0%B0%D1%80%D0%BE%D0%B4%D0%BD%D1%8B%D0%B9_%D0%B4%D0%B5%D0%BD%D1%8C_%D0%B4%D0%BE%D0%B1%D1%80%D0%BE%D0%B2%D0%BE%D0%BB%D1%8C%D1%86%D0%B5%D0%B2_%D0%B2%D0%BE_%D0%B8%D0%BC%D1%8F_%D1%8D%D0%BA%D0%BE%D0%BD%D0%BE%D0%BC%D0%B8%D1%87%D0%B5%D1%81%D0%BA%D0%BE%D0%B3%D0%BE_%D0%B8_%D1%81%D0%BE%D1%86%D0%B8%D0%B0%D0%BB%D1%8C%D0%BD%D0%BE%D0%B3%D0%BE_%D1%80%D0%B0%D0%B7%D0%B2%D0%B8%D1%82%D0%B8%D1%8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5.nnm.ru/1/2/3/1/c/9dc9c0b40c69ec915bae5aacec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857224" y="4429132"/>
            <a:ext cx="71777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Волонтерство</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России</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5857884" y="6000768"/>
            <a:ext cx="2928958" cy="369332"/>
          </a:xfrm>
          <a:prstGeom prst="rect">
            <a:avLst/>
          </a:prstGeom>
          <a:noFill/>
        </p:spPr>
        <p:txBody>
          <a:bodyPr wrap="square" rtlCol="0">
            <a:spAutoFit/>
          </a:bodyPr>
          <a:lstStyle/>
          <a:p>
            <a:r>
              <a:rPr lang="ru-RU" b="1" dirty="0" smtClean="0">
                <a:solidFill>
                  <a:srgbClr val="7030A0"/>
                </a:solidFill>
              </a:rPr>
              <a:t>Автор: </a:t>
            </a:r>
            <a:r>
              <a:rPr lang="ru-RU" b="1" smtClean="0">
                <a:solidFill>
                  <a:srgbClr val="7030A0"/>
                </a:solidFill>
              </a:rPr>
              <a:t>Булдина</a:t>
            </a:r>
            <a:r>
              <a:rPr lang="ru-RU" b="1" smtClean="0">
                <a:solidFill>
                  <a:srgbClr val="7030A0"/>
                </a:solidFill>
              </a:rPr>
              <a:t> </a:t>
            </a:r>
            <a:r>
              <a:rPr lang="ru-RU" b="1" dirty="0" smtClean="0">
                <a:solidFill>
                  <a:srgbClr val="7030A0"/>
                </a:solidFill>
              </a:rPr>
              <a:t>Л.В.</a:t>
            </a:r>
            <a:endParaRPr lang="ru-RU" b="1" dirty="0">
              <a:solidFill>
                <a:srgbClr val="7030A0"/>
              </a:solidFill>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4572000" cy="4247317"/>
          </a:xfrm>
          <a:prstGeom prst="rect">
            <a:avLst/>
          </a:prstGeom>
        </p:spPr>
        <p:txBody>
          <a:bodyPr wrap="square">
            <a:spAutoFit/>
          </a:bodyPr>
          <a:lstStyle/>
          <a:p>
            <a:r>
              <a:rPr lang="ru-RU" b="1" dirty="0" smtClean="0">
                <a:solidFill>
                  <a:srgbClr val="7030A0"/>
                </a:solidFill>
              </a:rPr>
              <a:t>Развитие </a:t>
            </a:r>
            <a:r>
              <a:rPr lang="ru-RU" b="1" dirty="0" err="1" smtClean="0">
                <a:solidFill>
                  <a:srgbClr val="7030A0"/>
                </a:solidFill>
              </a:rPr>
              <a:t>волонтерства</a:t>
            </a:r>
            <a:r>
              <a:rPr lang="ru-RU" b="1" dirty="0" smtClean="0">
                <a:solidFill>
                  <a:srgbClr val="7030A0"/>
                </a:solidFill>
              </a:rPr>
              <a:t> на Руси начинается вскоре после 988 года, с принятием христианства. В русской православной среде издавна и до сих пор существует традиция работы во славу Божию, когда добровольцы приходят потрудиться в монастыри. Еще при Ярославе Мудром, повелевшем отдавать всех талантливых детей без различия сословий в «книжное учение», существовали сиротские училища, которые содержались за счет милостыни, собиравшейся с соседних деревень. К слову сказать, ныне сбор пожертвований  – один из наиболее распространенных видов </a:t>
            </a:r>
            <a:r>
              <a:rPr lang="ru-RU" b="1" dirty="0" err="1" smtClean="0">
                <a:solidFill>
                  <a:srgbClr val="7030A0"/>
                </a:solidFill>
              </a:rPr>
              <a:t>волонтерства</a:t>
            </a:r>
            <a:r>
              <a:rPr lang="ru-RU" b="1" dirty="0" smtClean="0">
                <a:solidFill>
                  <a:srgbClr val="7030A0"/>
                </a:solidFill>
              </a:rPr>
              <a:t> за рубежом.</a:t>
            </a:r>
            <a:endParaRPr lang="ru-RU" b="1" dirty="0">
              <a:solidFill>
                <a:srgbClr val="7030A0"/>
              </a:solidFill>
            </a:endParaRPr>
          </a:p>
        </p:txBody>
      </p:sp>
      <p:pic>
        <p:nvPicPr>
          <p:cNvPr id="21506" name="Picture 2" descr="http://www.simbeparhia.ru/www/img/News/June/28.06.2011_20.JPG"/>
          <p:cNvPicPr>
            <a:picLocks noChangeAspect="1" noChangeArrowheads="1"/>
          </p:cNvPicPr>
          <p:nvPr/>
        </p:nvPicPr>
        <p:blipFill>
          <a:blip r:embed="rId2"/>
          <a:srcRect/>
          <a:stretch>
            <a:fillRect/>
          </a:stretch>
        </p:blipFill>
        <p:spPr bwMode="auto">
          <a:xfrm>
            <a:off x="4779158" y="0"/>
            <a:ext cx="4179087" cy="2786058"/>
          </a:xfrm>
          <a:prstGeom prst="rect">
            <a:avLst/>
          </a:prstGeom>
          <a:noFill/>
        </p:spPr>
      </p:pic>
      <p:pic>
        <p:nvPicPr>
          <p:cNvPr id="21510" name="Picture 6" descr="http://www.gttp.ru/Image/MP/MP_vorotinec/mp_vorotinec_40.jpg"/>
          <p:cNvPicPr>
            <a:picLocks noChangeAspect="1" noChangeArrowheads="1"/>
          </p:cNvPicPr>
          <p:nvPr/>
        </p:nvPicPr>
        <p:blipFill>
          <a:blip r:embed="rId3"/>
          <a:srcRect/>
          <a:stretch>
            <a:fillRect/>
          </a:stretch>
        </p:blipFill>
        <p:spPr bwMode="auto">
          <a:xfrm>
            <a:off x="5429256" y="2857496"/>
            <a:ext cx="2786082" cy="3742498"/>
          </a:xfrm>
          <a:prstGeom prst="rect">
            <a:avLst/>
          </a:prstGeom>
          <a:no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7"/>
            <a:ext cx="3857652" cy="4524315"/>
          </a:xfrm>
          <a:prstGeom prst="rect">
            <a:avLst/>
          </a:prstGeom>
        </p:spPr>
        <p:txBody>
          <a:bodyPr wrap="square">
            <a:spAutoFit/>
          </a:bodyPr>
          <a:lstStyle/>
          <a:p>
            <a:r>
              <a:rPr lang="ru-RU" b="1" dirty="0" smtClean="0">
                <a:solidFill>
                  <a:srgbClr val="7030A0"/>
                </a:solidFill>
              </a:rPr>
              <a:t>История </a:t>
            </a:r>
            <a:r>
              <a:rPr lang="ru-RU" b="1" dirty="0" err="1" smtClean="0">
                <a:solidFill>
                  <a:srgbClr val="7030A0"/>
                </a:solidFill>
              </a:rPr>
              <a:t>волонтерства</a:t>
            </a:r>
            <a:r>
              <a:rPr lang="ru-RU" b="1" dirty="0" smtClean="0">
                <a:solidFill>
                  <a:srgbClr val="7030A0"/>
                </a:solidFill>
              </a:rPr>
              <a:t> в допетровской России неразрывно связана с принципами христианской добродетели. Как в мирное, так и в военное время Церковь вдохновляла свою паству на бескорыстное служение, помощь и поддержку ближнего. Ярчайший пример — подвиг Минина и Пожарского, добровольческая деятельность которых остановила тяжелейшую польскую интервенцию в тот момент, когда на краю гибели была не только русская государственность, но и сама русская национальность.</a:t>
            </a:r>
            <a:endParaRPr lang="ru-RU" b="1" dirty="0">
              <a:solidFill>
                <a:srgbClr val="7030A0"/>
              </a:solidFill>
            </a:endParaRPr>
          </a:p>
        </p:txBody>
      </p:sp>
      <p:pic>
        <p:nvPicPr>
          <p:cNvPr id="23554" name="Picture 2" descr="http://rnns.ru/uploads/posts/2009-12/1261371240_7337863_imgb.jpg"/>
          <p:cNvPicPr>
            <a:picLocks noChangeAspect="1" noChangeArrowheads="1"/>
          </p:cNvPicPr>
          <p:nvPr/>
        </p:nvPicPr>
        <p:blipFill>
          <a:blip r:embed="rId2"/>
          <a:srcRect/>
          <a:stretch>
            <a:fillRect/>
          </a:stretch>
        </p:blipFill>
        <p:spPr bwMode="auto">
          <a:xfrm>
            <a:off x="4143372" y="3643314"/>
            <a:ext cx="4854557" cy="3071810"/>
          </a:xfrm>
          <a:prstGeom prst="rect">
            <a:avLst/>
          </a:prstGeom>
          <a:noFill/>
        </p:spPr>
      </p:pic>
      <p:pic>
        <p:nvPicPr>
          <p:cNvPr id="23556" name="Picture 4" descr="http://img1.liveinternet.ru/images/attach/c/0/34/707/34707094_Peskov_M.jpg"/>
          <p:cNvPicPr>
            <a:picLocks noChangeAspect="1" noChangeArrowheads="1"/>
          </p:cNvPicPr>
          <p:nvPr/>
        </p:nvPicPr>
        <p:blipFill>
          <a:blip r:embed="rId3"/>
          <a:srcRect/>
          <a:stretch>
            <a:fillRect/>
          </a:stretch>
        </p:blipFill>
        <p:spPr bwMode="auto">
          <a:xfrm>
            <a:off x="4143372" y="214290"/>
            <a:ext cx="4454584" cy="3429024"/>
          </a:xfrm>
          <a:prstGeom prst="rect">
            <a:avLst/>
          </a:prstGeom>
          <a:noFill/>
        </p:spPr>
      </p:pic>
      <p:sp>
        <p:nvSpPr>
          <p:cNvPr id="5" name="Прямоугольник 4"/>
          <p:cNvSpPr/>
          <p:nvPr/>
        </p:nvSpPr>
        <p:spPr>
          <a:xfrm>
            <a:off x="142844" y="4857760"/>
            <a:ext cx="4000496" cy="1754326"/>
          </a:xfrm>
          <a:prstGeom prst="rect">
            <a:avLst/>
          </a:prstGeom>
        </p:spPr>
        <p:txBody>
          <a:bodyPr wrap="square">
            <a:spAutoFit/>
          </a:bodyPr>
          <a:lstStyle/>
          <a:p>
            <a:r>
              <a:rPr lang="ru-RU" b="1" dirty="0" smtClean="0">
                <a:solidFill>
                  <a:srgbClr val="C00000"/>
                </a:solidFill>
              </a:rPr>
              <a:t>Наше крестьянство вплоть до Октябрьской революции бережно хранило древние традиции взаимопомощи. Когда у кого-то случалась беда, ему помогали всем миром.</a:t>
            </a:r>
            <a:endParaRPr lang="ru-RU" b="1" dirty="0">
              <a:solidFill>
                <a:srgbClr val="C00000"/>
              </a:solidFill>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214290"/>
            <a:ext cx="4143404" cy="5078313"/>
          </a:xfrm>
          <a:prstGeom prst="rect">
            <a:avLst/>
          </a:prstGeom>
        </p:spPr>
        <p:txBody>
          <a:bodyPr wrap="square">
            <a:spAutoFit/>
          </a:bodyPr>
          <a:lstStyle/>
          <a:p>
            <a:r>
              <a:rPr lang="ru-RU" b="1" dirty="0" smtClean="0">
                <a:solidFill>
                  <a:srgbClr val="7030A0"/>
                </a:solidFill>
              </a:rPr>
              <a:t>Первые «человеколюбивые общества» под императорским патронажем в России были созданы еще в XVIII веке. В XIX возникли первые «некоммерческие общественные организации» – земства. Деятельность земств – весьма знаменательная веха истории </a:t>
            </a:r>
            <a:r>
              <a:rPr lang="ru-RU" b="1" dirty="0" err="1" smtClean="0">
                <a:solidFill>
                  <a:srgbClr val="7030A0"/>
                </a:solidFill>
              </a:rPr>
              <a:t>волонтерства</a:t>
            </a:r>
            <a:r>
              <a:rPr lang="ru-RU" b="1" dirty="0" smtClean="0">
                <a:solidFill>
                  <a:srgbClr val="7030A0"/>
                </a:solidFill>
              </a:rPr>
              <a:t> в нашей стране. Бесплатное начальное образование в дореволюционной России формально находилось в ведении Синода. Однако система церковно-приходских школ из-за незаинтересованности сельского духовенства была малоэффективна. Большинство народных начальных школ во II половине XIX века принадлежало именно земствам, и в них охотно преподавали волонтеры.</a:t>
            </a:r>
            <a:endParaRPr lang="ru-RU" b="1" dirty="0">
              <a:solidFill>
                <a:srgbClr val="7030A0"/>
              </a:solidFill>
            </a:endParaRPr>
          </a:p>
        </p:txBody>
      </p:sp>
      <p:pic>
        <p:nvPicPr>
          <p:cNvPr id="22530" name="Picture 2" descr="http://www.odintsovo.info/img/gallery/odintsovo-retro/Zvenigorod_CPSh-tn2.jpg"/>
          <p:cNvPicPr>
            <a:picLocks noChangeAspect="1" noChangeArrowheads="1"/>
          </p:cNvPicPr>
          <p:nvPr/>
        </p:nvPicPr>
        <p:blipFill>
          <a:blip r:embed="rId2"/>
          <a:srcRect/>
          <a:stretch>
            <a:fillRect/>
          </a:stretch>
        </p:blipFill>
        <p:spPr bwMode="auto">
          <a:xfrm>
            <a:off x="4500562" y="142852"/>
            <a:ext cx="4543425" cy="3429001"/>
          </a:xfrm>
          <a:prstGeom prst="rect">
            <a:avLst/>
          </a:prstGeom>
          <a:noFill/>
        </p:spPr>
      </p:pic>
      <p:pic>
        <p:nvPicPr>
          <p:cNvPr id="22532" name="Picture 4" descr="http://40414-002.edusite.ru/images/p4__3__risunok1.jpg"/>
          <p:cNvPicPr>
            <a:picLocks noChangeAspect="1" noChangeArrowheads="1"/>
          </p:cNvPicPr>
          <p:nvPr/>
        </p:nvPicPr>
        <p:blipFill>
          <a:blip r:embed="rId3"/>
          <a:srcRect/>
          <a:stretch>
            <a:fillRect/>
          </a:stretch>
        </p:blipFill>
        <p:spPr bwMode="auto">
          <a:xfrm>
            <a:off x="4643438" y="3786190"/>
            <a:ext cx="4000528" cy="2453659"/>
          </a:xfrm>
          <a:prstGeom prst="rect">
            <a:avLst/>
          </a:prstGeom>
          <a:noFill/>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g1.liveinternet.ru/images/attach/c/3/77/673/77673607_2.jpg"/>
          <p:cNvPicPr>
            <a:picLocks noChangeAspect="1" noChangeArrowheads="1"/>
          </p:cNvPicPr>
          <p:nvPr/>
        </p:nvPicPr>
        <p:blipFill>
          <a:blip r:embed="rId2"/>
          <a:srcRect/>
          <a:stretch>
            <a:fillRect/>
          </a:stretch>
        </p:blipFill>
        <p:spPr bwMode="auto">
          <a:xfrm>
            <a:off x="285720" y="142853"/>
            <a:ext cx="4286280" cy="3214710"/>
          </a:xfrm>
          <a:prstGeom prst="rect">
            <a:avLst/>
          </a:prstGeom>
          <a:noFill/>
        </p:spPr>
      </p:pic>
      <p:sp>
        <p:nvSpPr>
          <p:cNvPr id="4" name="Прямоугольник 3"/>
          <p:cNvSpPr/>
          <p:nvPr/>
        </p:nvSpPr>
        <p:spPr>
          <a:xfrm>
            <a:off x="571472" y="3786190"/>
            <a:ext cx="3428992" cy="2308324"/>
          </a:xfrm>
          <a:prstGeom prst="rect">
            <a:avLst/>
          </a:prstGeom>
        </p:spPr>
        <p:txBody>
          <a:bodyPr wrap="square">
            <a:spAutoFit/>
          </a:bodyPr>
          <a:lstStyle/>
          <a:p>
            <a:r>
              <a:rPr lang="ru-RU" b="1" dirty="0" smtClean="0">
                <a:solidFill>
                  <a:srgbClr val="7030A0"/>
                </a:solidFill>
              </a:rPr>
              <a:t>Земствам и врачам-энтузиастам история </a:t>
            </a:r>
            <a:r>
              <a:rPr lang="ru-RU" b="1" dirty="0" err="1" smtClean="0">
                <a:solidFill>
                  <a:srgbClr val="7030A0"/>
                </a:solidFill>
              </a:rPr>
              <a:t>волонтерства</a:t>
            </a:r>
            <a:r>
              <a:rPr lang="ru-RU" b="1" dirty="0" smtClean="0">
                <a:solidFill>
                  <a:srgbClr val="7030A0"/>
                </a:solidFill>
              </a:rPr>
              <a:t> в России обязана также распространением бесплатного медицинского обслуживания в деревнях, где издревле применялись лишь народные средства.</a:t>
            </a:r>
            <a:endParaRPr lang="ru-RU" b="1" dirty="0">
              <a:solidFill>
                <a:srgbClr val="7030A0"/>
              </a:solidFill>
            </a:endParaRPr>
          </a:p>
        </p:txBody>
      </p:sp>
      <p:sp>
        <p:nvSpPr>
          <p:cNvPr id="6" name="TextBox 5"/>
          <p:cNvSpPr txBox="1"/>
          <p:nvPr/>
        </p:nvSpPr>
        <p:spPr>
          <a:xfrm>
            <a:off x="4929190" y="285728"/>
            <a:ext cx="3500462" cy="646331"/>
          </a:xfrm>
          <a:prstGeom prst="rect">
            <a:avLst/>
          </a:prstGeom>
          <a:noFill/>
        </p:spPr>
        <p:txBody>
          <a:bodyPr wrap="square" rtlCol="0">
            <a:spAutoFit/>
          </a:bodyPr>
          <a:lstStyle/>
          <a:p>
            <a:r>
              <a:rPr lang="ru-RU" dirty="0" smtClean="0">
                <a:solidFill>
                  <a:srgbClr val="FF0000"/>
                </a:solidFill>
              </a:rPr>
              <a:t>Классная комната в церковно приходской школе</a:t>
            </a:r>
            <a:endParaRPr lang="ru-RU"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86116" y="142852"/>
            <a:ext cx="5643602" cy="2862322"/>
          </a:xfrm>
          <a:prstGeom prst="rect">
            <a:avLst/>
          </a:prstGeom>
        </p:spPr>
        <p:txBody>
          <a:bodyPr wrap="square">
            <a:spAutoFit/>
          </a:bodyPr>
          <a:lstStyle/>
          <a:p>
            <a:r>
              <a:rPr lang="ru-RU" dirty="0" smtClean="0">
                <a:solidFill>
                  <a:srgbClr val="7030A0"/>
                </a:solidFill>
              </a:rPr>
              <a:t>Одна из самых ярких страниц истории </a:t>
            </a:r>
            <a:r>
              <a:rPr lang="ru-RU" dirty="0" err="1" smtClean="0">
                <a:solidFill>
                  <a:srgbClr val="7030A0"/>
                </a:solidFill>
              </a:rPr>
              <a:t>волонтерства</a:t>
            </a:r>
            <a:r>
              <a:rPr lang="ru-RU" dirty="0" smtClean="0">
                <a:solidFill>
                  <a:srgbClr val="7030A0"/>
                </a:solidFill>
              </a:rPr>
              <a:t> нашей страны, и, в частности, </a:t>
            </a:r>
            <a:r>
              <a:rPr lang="ru-RU" dirty="0" err="1" smtClean="0">
                <a:solidFill>
                  <a:srgbClr val="7030A0"/>
                </a:solidFill>
              </a:rPr>
              <a:t>волонтерства</a:t>
            </a:r>
            <a:r>
              <a:rPr lang="ru-RU" dirty="0" smtClean="0">
                <a:solidFill>
                  <a:srgbClr val="7030A0"/>
                </a:solidFill>
              </a:rPr>
              <a:t> в Москве, связана с русско-турецкой войной. В конце 1870-х годов монахини московской Свято-Никольской обители стали первыми в мире сестрами милосердия, которые добровольно отправились на фронт для оказания помощи раненым бойцам. К началу Первой мировой войны это добровольческое движение распространилось среди женщин-волонтеров и за рубежом (Красный Крест).</a:t>
            </a:r>
            <a:endParaRPr lang="ru-RU" dirty="0">
              <a:solidFill>
                <a:srgbClr val="7030A0"/>
              </a:solidFill>
            </a:endParaRPr>
          </a:p>
        </p:txBody>
      </p:sp>
      <p:pic>
        <p:nvPicPr>
          <p:cNvPr id="25602" name="Picture 2" descr="http://www.vorle.ru/pic11238315.jpg"/>
          <p:cNvPicPr>
            <a:picLocks noChangeAspect="1" noChangeArrowheads="1"/>
          </p:cNvPicPr>
          <p:nvPr/>
        </p:nvPicPr>
        <p:blipFill>
          <a:blip r:embed="rId2"/>
          <a:srcRect/>
          <a:stretch>
            <a:fillRect/>
          </a:stretch>
        </p:blipFill>
        <p:spPr bwMode="auto">
          <a:xfrm>
            <a:off x="285721" y="142852"/>
            <a:ext cx="2928958" cy="4120976"/>
          </a:xfrm>
          <a:prstGeom prst="rect">
            <a:avLst/>
          </a:prstGeom>
          <a:noFill/>
        </p:spPr>
      </p:pic>
      <p:pic>
        <p:nvPicPr>
          <p:cNvPr id="25604" name="Picture 4" descr="http://www.samoupravlenie.ru/images/23-100.jpg"/>
          <p:cNvPicPr>
            <a:picLocks noChangeAspect="1" noChangeArrowheads="1"/>
          </p:cNvPicPr>
          <p:nvPr/>
        </p:nvPicPr>
        <p:blipFill>
          <a:blip r:embed="rId3"/>
          <a:srcRect/>
          <a:stretch>
            <a:fillRect/>
          </a:stretch>
        </p:blipFill>
        <p:spPr bwMode="auto">
          <a:xfrm>
            <a:off x="4143372" y="2909872"/>
            <a:ext cx="4657267" cy="3565309"/>
          </a:xfrm>
          <a:prstGeom prst="rect">
            <a:avLst/>
          </a:prstGeom>
          <a:noFill/>
        </p:spPr>
      </p:pic>
      <p:sp>
        <p:nvSpPr>
          <p:cNvPr id="6" name="Прямоугольник 5"/>
          <p:cNvSpPr/>
          <p:nvPr/>
        </p:nvSpPr>
        <p:spPr>
          <a:xfrm>
            <a:off x="1000100" y="4286256"/>
            <a:ext cx="2928958" cy="646331"/>
          </a:xfrm>
          <a:prstGeom prst="rect">
            <a:avLst/>
          </a:prstGeom>
        </p:spPr>
        <p:txBody>
          <a:bodyPr wrap="square">
            <a:spAutoFit/>
          </a:bodyPr>
          <a:lstStyle/>
          <a:p>
            <a:r>
              <a:rPr lang="ru-RU" b="1" dirty="0" smtClean="0"/>
              <a:t>русско</a:t>
            </a:r>
            <a:r>
              <a:rPr lang="ru-RU" dirty="0" smtClean="0"/>
              <a:t>-японская </a:t>
            </a:r>
            <a:r>
              <a:rPr lang="ru-RU" b="1" dirty="0" smtClean="0"/>
              <a:t>война</a:t>
            </a:r>
            <a:r>
              <a:rPr lang="ru-RU" dirty="0" smtClean="0"/>
              <a:t> отряд </a:t>
            </a:r>
            <a:r>
              <a:rPr lang="ru-RU" b="1" dirty="0" smtClean="0"/>
              <a:t>сестер</a:t>
            </a:r>
            <a:r>
              <a:rPr lang="ru-RU" dirty="0" smtClean="0"/>
              <a:t> </a:t>
            </a:r>
            <a:r>
              <a:rPr lang="ru-RU" b="1" dirty="0" smtClean="0"/>
              <a:t>милосердия</a:t>
            </a:r>
            <a:r>
              <a:rPr lang="ru-RU" dirty="0" smtClean="0"/>
              <a:t> .</a:t>
            </a:r>
            <a:endParaRPr lang="ru-RU" dirty="0"/>
          </a:p>
        </p:txBody>
      </p:sp>
      <p:sp>
        <p:nvSpPr>
          <p:cNvPr id="7" name="Прямоугольник 6"/>
          <p:cNvSpPr/>
          <p:nvPr/>
        </p:nvSpPr>
        <p:spPr>
          <a:xfrm>
            <a:off x="142844" y="4826675"/>
            <a:ext cx="3929090" cy="2031325"/>
          </a:xfrm>
          <a:prstGeom prst="rect">
            <a:avLst/>
          </a:prstGeom>
        </p:spPr>
        <p:txBody>
          <a:bodyPr wrap="square">
            <a:spAutoFit/>
          </a:bodyPr>
          <a:lstStyle/>
          <a:p>
            <a:r>
              <a:rPr lang="ru-RU" b="1" dirty="0" smtClean="0">
                <a:solidFill>
                  <a:srgbClr val="C00000"/>
                </a:solidFill>
              </a:rPr>
              <a:t>Императрица</a:t>
            </a:r>
          </a:p>
          <a:p>
            <a:r>
              <a:rPr lang="ru-RU" b="1" dirty="0" smtClean="0">
                <a:solidFill>
                  <a:srgbClr val="C00000"/>
                </a:solidFill>
              </a:rPr>
              <a:t>Александра Федоровна вместе</a:t>
            </a:r>
          </a:p>
          <a:p>
            <a:r>
              <a:rPr lang="ru-RU" b="1" dirty="0" smtClean="0">
                <a:solidFill>
                  <a:srgbClr val="C00000"/>
                </a:solidFill>
              </a:rPr>
              <a:t> со своими дочерьми в годы</a:t>
            </a:r>
          </a:p>
          <a:p>
            <a:r>
              <a:rPr lang="ru-RU" b="1" dirty="0" smtClean="0">
                <a:solidFill>
                  <a:srgbClr val="C00000"/>
                </a:solidFill>
              </a:rPr>
              <a:t>1-ой Мировой войны организовывала</a:t>
            </a:r>
          </a:p>
          <a:p>
            <a:r>
              <a:rPr lang="ru-RU" b="1" dirty="0" smtClean="0">
                <a:solidFill>
                  <a:srgbClr val="C00000"/>
                </a:solidFill>
              </a:rPr>
              <a:t>лазареты . Она прошла курс сестер </a:t>
            </a:r>
          </a:p>
          <a:p>
            <a:r>
              <a:rPr lang="ru-RU" b="1" dirty="0" smtClean="0">
                <a:solidFill>
                  <a:srgbClr val="C00000"/>
                </a:solidFill>
              </a:rPr>
              <a:t> милосердия военного времени.</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6500858" cy="461665"/>
          </a:xfrm>
          <a:prstGeom prst="rect">
            <a:avLst/>
          </a:prstGeom>
        </p:spPr>
        <p:txBody>
          <a:bodyPr wrap="square">
            <a:spAutoFit/>
          </a:bodyPr>
          <a:lstStyle/>
          <a:p>
            <a:r>
              <a:rPr lang="ru-RU" sz="2400" b="1" dirty="0" smtClean="0">
                <a:solidFill>
                  <a:srgbClr val="C00000"/>
                </a:solidFill>
              </a:rPr>
              <a:t>Александра Федоровна в палате с ранеными…</a:t>
            </a:r>
            <a:endParaRPr lang="ru-RU" sz="2400" b="1" dirty="0">
              <a:solidFill>
                <a:srgbClr val="C00000"/>
              </a:solidFill>
            </a:endParaRPr>
          </a:p>
        </p:txBody>
      </p:sp>
      <p:pic>
        <p:nvPicPr>
          <p:cNvPr id="3" name="Содержимое 4" descr="Hospital3ff.jpg"/>
          <p:cNvPicPr>
            <a:picLocks noChangeAspect="1"/>
          </p:cNvPicPr>
          <p:nvPr/>
        </p:nvPicPr>
        <p:blipFill>
          <a:blip r:embed="rId2"/>
          <a:stretch>
            <a:fillRect/>
          </a:stretch>
        </p:blipFill>
        <p:spPr>
          <a:xfrm>
            <a:off x="142844" y="785794"/>
            <a:ext cx="3043254" cy="3867469"/>
          </a:xfrm>
          <a:prstGeom prst="rect">
            <a:avLst/>
          </a:prstGeom>
        </p:spPr>
      </p:pic>
      <p:sp>
        <p:nvSpPr>
          <p:cNvPr id="4" name="Прямоугольник 3"/>
          <p:cNvSpPr/>
          <p:nvPr/>
        </p:nvSpPr>
        <p:spPr>
          <a:xfrm>
            <a:off x="0" y="4611231"/>
            <a:ext cx="5357850" cy="2246769"/>
          </a:xfrm>
          <a:prstGeom prst="rect">
            <a:avLst/>
          </a:prstGeom>
        </p:spPr>
        <p:txBody>
          <a:bodyPr wrap="square">
            <a:spAutoFit/>
          </a:bodyPr>
          <a:lstStyle/>
          <a:p>
            <a:r>
              <a:rPr lang="ru-RU" sz="2000" b="1" dirty="0" smtClean="0">
                <a:solidFill>
                  <a:srgbClr val="7030A0"/>
                </a:solidFill>
              </a:rPr>
              <a:t>Стоя за хирургом, Государыня  как каждая операционная  сестра, подавала стерилизованные инструменты  вату и бинты, уносила  ампутированные руки и ноги,</a:t>
            </a:r>
          </a:p>
          <a:p>
            <a:r>
              <a:rPr lang="ru-RU" sz="2000" b="1" dirty="0" smtClean="0">
                <a:solidFill>
                  <a:srgbClr val="7030A0"/>
                </a:solidFill>
              </a:rPr>
              <a:t> перевязывала гангренозные раны, не гнушаясь ничем и  спокойно выносила запахи и ужасные картины военного госпиталя.</a:t>
            </a:r>
            <a:endParaRPr lang="ru-RU" sz="2000" b="1" dirty="0">
              <a:solidFill>
                <a:srgbClr val="7030A0"/>
              </a:solidFill>
            </a:endParaRPr>
          </a:p>
        </p:txBody>
      </p:sp>
      <p:pic>
        <p:nvPicPr>
          <p:cNvPr id="5" name="Picture 6" descr="http://upload.wikimedia.org/wikipedia/ru/7/72/Russian_Sisters_Romanovs_of_Charity.jpg"/>
          <p:cNvPicPr>
            <a:picLocks noChangeAspect="1" noChangeArrowheads="1"/>
          </p:cNvPicPr>
          <p:nvPr/>
        </p:nvPicPr>
        <p:blipFill>
          <a:blip r:embed="rId3"/>
          <a:srcRect/>
          <a:stretch>
            <a:fillRect/>
          </a:stretch>
        </p:blipFill>
        <p:spPr bwMode="auto">
          <a:xfrm>
            <a:off x="5786446" y="2214530"/>
            <a:ext cx="3261941" cy="4643470"/>
          </a:xfrm>
          <a:prstGeom prst="rect">
            <a:avLst/>
          </a:prstGeom>
          <a:noFill/>
        </p:spPr>
      </p:pic>
      <p:sp>
        <p:nvSpPr>
          <p:cNvPr id="6" name="Прямоугольник 5"/>
          <p:cNvSpPr/>
          <p:nvPr/>
        </p:nvSpPr>
        <p:spPr>
          <a:xfrm>
            <a:off x="3357554" y="500042"/>
            <a:ext cx="5572164" cy="2031325"/>
          </a:xfrm>
          <a:prstGeom prst="rect">
            <a:avLst/>
          </a:prstGeom>
        </p:spPr>
        <p:txBody>
          <a:bodyPr wrap="square">
            <a:spAutoFit/>
          </a:bodyPr>
          <a:lstStyle/>
          <a:p>
            <a:r>
              <a:rPr lang="ru-RU" b="1" dirty="0" smtClean="0"/>
              <a:t>Марией Николаевной,</a:t>
            </a:r>
          </a:p>
          <a:p>
            <a:r>
              <a:rPr lang="ru-RU" b="1" dirty="0" smtClean="0"/>
              <a:t>Анастасией Николаевной,</a:t>
            </a:r>
          </a:p>
          <a:p>
            <a:r>
              <a:rPr lang="ru-RU" b="1" dirty="0" smtClean="0"/>
              <a:t>Татьяной Николаевной.</a:t>
            </a:r>
          </a:p>
          <a:p>
            <a:r>
              <a:rPr lang="ru-RU" b="1" dirty="0" smtClean="0"/>
              <a:t> полевой Царскосельский</a:t>
            </a:r>
          </a:p>
          <a:p>
            <a:r>
              <a:rPr lang="ru-RU" b="1" dirty="0" smtClean="0"/>
              <a:t>Военно-санитарный поезд был организован по заданию императрицы.</a:t>
            </a:r>
          </a:p>
          <a:p>
            <a:r>
              <a:rPr lang="ru-RU" b="1" dirty="0" smtClean="0"/>
              <a:t>Поезд содержался в безукоризненной чистоте.</a:t>
            </a:r>
            <a:endParaRPr lang="ru-RU" b="1"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357166"/>
            <a:ext cx="4572000" cy="5909310"/>
          </a:xfrm>
          <a:prstGeom prst="rect">
            <a:avLst/>
          </a:prstGeom>
        </p:spPr>
        <p:txBody>
          <a:bodyPr>
            <a:spAutoFit/>
          </a:bodyPr>
          <a:lstStyle/>
          <a:p>
            <a:r>
              <a:rPr lang="ru-RU" dirty="0" smtClean="0">
                <a:solidFill>
                  <a:srgbClr val="7030A0"/>
                </a:solidFill>
              </a:rPr>
              <a:t>Конечно, </a:t>
            </a:r>
            <a:r>
              <a:rPr lang="ru-RU" dirty="0" err="1" smtClean="0">
                <a:solidFill>
                  <a:srgbClr val="7030A0"/>
                </a:solidFill>
              </a:rPr>
              <a:t>волонтерство</a:t>
            </a:r>
            <a:r>
              <a:rPr lang="ru-RU" dirty="0" smtClean="0">
                <a:solidFill>
                  <a:srgbClr val="7030A0"/>
                </a:solidFill>
              </a:rPr>
              <a:t> в России было не только организованным. Всегда находились деятельные одиночки, жаждавшие помочь угнетенным и обездоленным, ведь это - в самом характере русского человека. Особенно трепетное отношение у многих было к заключенным. Большинство христолюбивых русских людей считало своей обязанностью по праздникам, а часто даже и в будни, навещать «сидельцев», одаривать их деньгами и едой, а то и ухаживать за ними. Некоторые из волонтеров-одиночек были настоящими подвижниками. Такое </a:t>
            </a:r>
            <a:r>
              <a:rPr lang="ru-RU" dirty="0" err="1" smtClean="0">
                <a:solidFill>
                  <a:srgbClr val="7030A0"/>
                </a:solidFill>
              </a:rPr>
              <a:t>волонтерство</a:t>
            </a:r>
            <a:r>
              <a:rPr lang="ru-RU" dirty="0" smtClean="0">
                <a:solidFill>
                  <a:srgbClr val="7030A0"/>
                </a:solidFill>
              </a:rPr>
              <a:t> получило глубокое осмысление в русской классике: достаточно вспомнить Сонечку Мармеладову в «Преступлении и наказании», Алешу Карамазова, создавшего целую «волонтерскую команду» в «Братьях Карамазовых» у Ф. Достоевского, или Нехлюдова из «Воскресения» Л. Толстого.</a:t>
            </a:r>
            <a:endParaRPr lang="ru-RU" dirty="0">
              <a:solidFill>
                <a:srgbClr val="7030A0"/>
              </a:solidFill>
            </a:endParaRPr>
          </a:p>
        </p:txBody>
      </p:sp>
      <p:pic>
        <p:nvPicPr>
          <p:cNvPr id="26626" name="Picture 2" descr="http://jesuschrist.ru/files/news/15237/th340x255_378.jpg"/>
          <p:cNvPicPr>
            <a:picLocks noChangeAspect="1" noChangeArrowheads="1"/>
          </p:cNvPicPr>
          <p:nvPr/>
        </p:nvPicPr>
        <p:blipFill>
          <a:blip r:embed="rId2"/>
          <a:srcRect/>
          <a:stretch>
            <a:fillRect/>
          </a:stretch>
        </p:blipFill>
        <p:spPr bwMode="auto">
          <a:xfrm>
            <a:off x="5072066" y="357166"/>
            <a:ext cx="3238500" cy="2428875"/>
          </a:xfrm>
          <a:prstGeom prst="rect">
            <a:avLst/>
          </a:prstGeom>
          <a:noFill/>
        </p:spPr>
      </p:pic>
      <p:pic>
        <p:nvPicPr>
          <p:cNvPr id="26628" name="Picture 4" descr="http://www.vsluh.ru/system/post_images/large/244/244125/%D0%B7%D0%B0%D0%BA%D0%BB%D1%8E%D1%87%D0%B5%D0%BD%D0%BD%D1%8B%D0%B5.jpg?1329896410"/>
          <p:cNvPicPr>
            <a:picLocks noChangeAspect="1" noChangeArrowheads="1"/>
          </p:cNvPicPr>
          <p:nvPr/>
        </p:nvPicPr>
        <p:blipFill>
          <a:blip r:embed="rId3"/>
          <a:srcRect/>
          <a:stretch>
            <a:fillRect/>
          </a:stretch>
        </p:blipFill>
        <p:spPr bwMode="auto">
          <a:xfrm>
            <a:off x="5072066" y="3429000"/>
            <a:ext cx="3778824" cy="2786082"/>
          </a:xfrm>
          <a:prstGeom prst="rect">
            <a:avLst/>
          </a:prstGeom>
          <a:noFill/>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4-tub-ru.yandex.net/i?id=32896211-59-72&amp;n=21"/>
          <p:cNvPicPr>
            <a:picLocks noChangeAspect="1" noChangeArrowheads="1"/>
          </p:cNvPicPr>
          <p:nvPr/>
        </p:nvPicPr>
        <p:blipFill>
          <a:blip r:embed="rId2"/>
          <a:srcRect/>
          <a:stretch>
            <a:fillRect/>
          </a:stretch>
        </p:blipFill>
        <p:spPr bwMode="auto">
          <a:xfrm>
            <a:off x="4000496" y="214290"/>
            <a:ext cx="2428892" cy="3643338"/>
          </a:xfrm>
          <a:prstGeom prst="rect">
            <a:avLst/>
          </a:prstGeom>
          <a:noFill/>
        </p:spPr>
      </p:pic>
      <p:sp>
        <p:nvSpPr>
          <p:cNvPr id="3" name="Прямоугольник 2"/>
          <p:cNvSpPr/>
          <p:nvPr/>
        </p:nvSpPr>
        <p:spPr>
          <a:xfrm>
            <a:off x="285720" y="142852"/>
            <a:ext cx="3929090" cy="5909310"/>
          </a:xfrm>
          <a:prstGeom prst="rect">
            <a:avLst/>
          </a:prstGeom>
        </p:spPr>
        <p:txBody>
          <a:bodyPr wrap="square">
            <a:spAutoFit/>
          </a:bodyPr>
          <a:lstStyle/>
          <a:p>
            <a:r>
              <a:rPr lang="ru-RU" b="1" dirty="0" smtClean="0">
                <a:solidFill>
                  <a:srgbClr val="7030A0"/>
                </a:solidFill>
              </a:rPr>
              <a:t>После октября 1917 года </a:t>
            </a:r>
            <a:r>
              <a:rPr lang="ru-RU" b="1" dirty="0" err="1" smtClean="0">
                <a:solidFill>
                  <a:srgbClr val="7030A0"/>
                </a:solidFill>
              </a:rPr>
              <a:t>волонтерство</a:t>
            </a:r>
            <a:r>
              <a:rPr lang="ru-RU" b="1" dirty="0" smtClean="0">
                <a:solidFill>
                  <a:srgbClr val="7030A0"/>
                </a:solidFill>
              </a:rPr>
              <a:t> в России приобрело «добровольно-принудительный» характер. Инициативу, ранее принадлежавшую общественным организациям и частным лицам, полностью взяло в свои руки государство. Последняя негосударственная волонтерская организация, российский филиал Международного Красного креста, была закрыта в 1930-е годы. Впрочем, это вовсе не значит, что добровольчества в СССР не существовало. Образ комсомольца-добровольца, сражавшегося в рядах Красной Армии, восстанавливавшего разрушенное войнами народное хозяйство, ехавшего покорять целину, оставил глубокий след в сознании русских людей. </a:t>
            </a:r>
            <a:endParaRPr lang="ru-RU" b="1" dirty="0">
              <a:solidFill>
                <a:srgbClr val="7030A0"/>
              </a:solidFill>
            </a:endParaRPr>
          </a:p>
        </p:txBody>
      </p:sp>
      <p:pic>
        <p:nvPicPr>
          <p:cNvPr id="27650" name="Picture 2" descr="http://img-fotki.yandex.ru/get/5306/30505004.27/0_6a6a5_52487fd3_XL"/>
          <p:cNvPicPr>
            <a:picLocks noChangeAspect="1" noChangeArrowheads="1"/>
          </p:cNvPicPr>
          <p:nvPr/>
        </p:nvPicPr>
        <p:blipFill>
          <a:blip r:embed="rId3"/>
          <a:srcRect/>
          <a:stretch>
            <a:fillRect/>
          </a:stretch>
        </p:blipFill>
        <p:spPr bwMode="auto">
          <a:xfrm>
            <a:off x="4214810" y="4000456"/>
            <a:ext cx="4232512" cy="2857544"/>
          </a:xfrm>
          <a:prstGeom prst="rect">
            <a:avLst/>
          </a:prstGeom>
          <a:noFill/>
        </p:spPr>
      </p:pic>
      <p:pic>
        <p:nvPicPr>
          <p:cNvPr id="27652" name="Picture 4" descr="http://victory.mil.ru/lib/art/03/015.jpg"/>
          <p:cNvPicPr>
            <a:picLocks noChangeAspect="1" noChangeArrowheads="1"/>
          </p:cNvPicPr>
          <p:nvPr/>
        </p:nvPicPr>
        <p:blipFill>
          <a:blip r:embed="rId4"/>
          <a:srcRect/>
          <a:stretch>
            <a:fillRect/>
          </a:stretch>
        </p:blipFill>
        <p:spPr bwMode="auto">
          <a:xfrm>
            <a:off x="6357950" y="285729"/>
            <a:ext cx="2269916" cy="3846776"/>
          </a:xfrm>
          <a:prstGeom prst="rect">
            <a:avLst/>
          </a:prstGeom>
          <a:noFill/>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3500462" cy="3139321"/>
          </a:xfrm>
          <a:prstGeom prst="rect">
            <a:avLst/>
          </a:prstGeom>
        </p:spPr>
        <p:txBody>
          <a:bodyPr wrap="square">
            <a:spAutoFit/>
          </a:bodyPr>
          <a:lstStyle/>
          <a:p>
            <a:r>
              <a:rPr lang="ru-RU" b="1" dirty="0" smtClean="0">
                <a:solidFill>
                  <a:srgbClr val="7030A0"/>
                </a:solidFill>
              </a:rPr>
              <a:t>Особо следует сказать о женщинах, которые добровольно уходя на фронт в годы Великой Отечественной войны не только возрождали традицию сестер милосердия, но и сражались наравне с мужчинами. Вспомним, например, пронзительную повесть Б. Васильева «А зори здесь тихие».</a:t>
            </a:r>
            <a:endParaRPr lang="ru-RU" b="1" dirty="0">
              <a:solidFill>
                <a:srgbClr val="7030A0"/>
              </a:solidFill>
            </a:endParaRPr>
          </a:p>
        </p:txBody>
      </p:sp>
      <p:pic>
        <p:nvPicPr>
          <p:cNvPr id="28674" name="Picture 2" descr="http://www.podkat.ru/uploads/posts/thumbs/1205337613_okazanie_pervojj_medicinskojj_pomoshhi..jpg"/>
          <p:cNvPicPr>
            <a:picLocks noChangeAspect="1" noChangeArrowheads="1"/>
          </p:cNvPicPr>
          <p:nvPr/>
        </p:nvPicPr>
        <p:blipFill>
          <a:blip r:embed="rId2"/>
          <a:srcRect/>
          <a:stretch>
            <a:fillRect/>
          </a:stretch>
        </p:blipFill>
        <p:spPr bwMode="auto">
          <a:xfrm>
            <a:off x="3643306" y="357166"/>
            <a:ext cx="5192823" cy="3571900"/>
          </a:xfrm>
          <a:prstGeom prst="rect">
            <a:avLst/>
          </a:prstGeom>
          <a:noFill/>
        </p:spPr>
      </p:pic>
      <p:pic>
        <p:nvPicPr>
          <p:cNvPr id="28676" name="Picture 4" descr="http://gorod.tomsk.ru/i/u/15178/war.jpg"/>
          <p:cNvPicPr>
            <a:picLocks noChangeAspect="1" noChangeArrowheads="1"/>
          </p:cNvPicPr>
          <p:nvPr/>
        </p:nvPicPr>
        <p:blipFill>
          <a:blip r:embed="rId3"/>
          <a:srcRect/>
          <a:stretch>
            <a:fillRect/>
          </a:stretch>
        </p:blipFill>
        <p:spPr bwMode="auto">
          <a:xfrm>
            <a:off x="285720" y="3286124"/>
            <a:ext cx="2230975" cy="3357562"/>
          </a:xfrm>
          <a:prstGeom prst="rect">
            <a:avLst/>
          </a:prstGeom>
          <a:noFill/>
        </p:spPr>
      </p:pic>
      <p:pic>
        <p:nvPicPr>
          <p:cNvPr id="28678" name="Picture 6" descr="http://www.newsprom.ru/photo/108791945127934.jpg"/>
          <p:cNvPicPr>
            <a:picLocks noChangeAspect="1" noChangeArrowheads="1"/>
          </p:cNvPicPr>
          <p:nvPr/>
        </p:nvPicPr>
        <p:blipFill>
          <a:blip r:embed="rId4"/>
          <a:srcRect/>
          <a:stretch>
            <a:fillRect/>
          </a:stretch>
        </p:blipFill>
        <p:spPr bwMode="auto">
          <a:xfrm>
            <a:off x="3071802" y="3929066"/>
            <a:ext cx="1905000" cy="2790825"/>
          </a:xfrm>
          <a:prstGeom prst="rect">
            <a:avLst/>
          </a:prstGeom>
          <a:noFill/>
        </p:spPr>
      </p:pic>
      <p:pic>
        <p:nvPicPr>
          <p:cNvPr id="28680" name="Picture 8" descr="http://ruspb.info/uploads/fotos_new/komsomol_cr__580_no.jpg"/>
          <p:cNvPicPr>
            <a:picLocks noChangeAspect="1" noChangeArrowheads="1"/>
          </p:cNvPicPr>
          <p:nvPr/>
        </p:nvPicPr>
        <p:blipFill>
          <a:blip r:embed="rId5" cstate="print"/>
          <a:srcRect/>
          <a:stretch>
            <a:fillRect/>
          </a:stretch>
        </p:blipFill>
        <p:spPr bwMode="auto">
          <a:xfrm>
            <a:off x="5357818" y="4214818"/>
            <a:ext cx="1564669" cy="1500198"/>
          </a:xfrm>
          <a:prstGeom prst="rect">
            <a:avLst/>
          </a:prstGeom>
          <a:noFill/>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85720" y="214290"/>
            <a:ext cx="442915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Понятие «</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2" tooltip="Волонтер"/>
              </a:rPr>
              <a:t>волонтер</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3" tooltip="Доброволец"/>
              </a:rPr>
              <a:t>доброволец</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очень изменилось за последние 20 лет. В 80-е годы "добровольцы" ехали на целину и получали за свою работу зарплату, а "добровольность" работы на субботниках и уборках часто была связана с общественным принуждением («добровольно-принудительно»). В современном понимании </a:t>
            </a:r>
            <a:r>
              <a:rPr kumimoji="0" lang="ru-RU" sz="1600" b="1"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волонтерство</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в России начинает формироваться одновременно с зарождением </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4" tooltip="Третий сектор"/>
              </a:rPr>
              <a:t>третьего сектора</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экономики (90-е годы), который составляют некоммерческие, общественные и благотворительные организации. </a:t>
            </a:r>
            <a:endParaRPr kumimoji="0" lang="ru-RU" sz="16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3" name="Прямоугольник 2"/>
          <p:cNvSpPr/>
          <p:nvPr/>
        </p:nvSpPr>
        <p:spPr>
          <a:xfrm>
            <a:off x="428596" y="3643314"/>
            <a:ext cx="8286808" cy="1323439"/>
          </a:xfrm>
          <a:prstGeom prst="rect">
            <a:avLst/>
          </a:prstGeom>
        </p:spPr>
        <p:txBody>
          <a:bodyPr wrap="square">
            <a:spAutoFit/>
          </a:bodyPr>
          <a:lstStyle/>
          <a:p>
            <a:r>
              <a:rPr lang="ru-RU" sz="1600" b="1" dirty="0" smtClean="0">
                <a:solidFill>
                  <a:srgbClr val="7030A0"/>
                </a:solidFill>
                <a:latin typeface="Times New Roman" pitchFamily="18" charset="0"/>
                <a:cs typeface="Times New Roman" pitchFamily="18" charset="0"/>
              </a:rPr>
              <a:t>В начале 90-х годов прошлого века добровольчество в нашей стране постепенно начинает возрождаться, на каждом шагу сталкиваясь со множеством проблем, которые, в общем-то, не известны </a:t>
            </a:r>
            <a:r>
              <a:rPr lang="ru-RU" sz="1600" b="1" dirty="0" err="1" smtClean="0">
                <a:solidFill>
                  <a:srgbClr val="7030A0"/>
                </a:solidFill>
                <a:latin typeface="Times New Roman" pitchFamily="18" charset="0"/>
                <a:cs typeface="Times New Roman" pitchFamily="18" charset="0"/>
              </a:rPr>
              <a:t>волонтерству</a:t>
            </a:r>
            <a:r>
              <a:rPr lang="ru-RU" sz="1600" b="1" dirty="0" smtClean="0">
                <a:solidFill>
                  <a:srgbClr val="7030A0"/>
                </a:solidFill>
                <a:latin typeface="Times New Roman" pitchFamily="18" charset="0"/>
                <a:cs typeface="Times New Roman" pitchFamily="18" charset="0"/>
              </a:rPr>
              <a:t> за границей. Одна из наиболее острых – разобщенность и безынициативность современного российского общества, особенно молодежи, отторгнутой от традиционных культурно-исторических ценностей</a:t>
            </a:r>
            <a:endParaRPr lang="ru-RU" sz="1600" b="1" dirty="0">
              <a:solidFill>
                <a:srgbClr val="7030A0"/>
              </a:solidFill>
              <a:latin typeface="Times New Roman" pitchFamily="18" charset="0"/>
              <a:cs typeface="Times New Roman" pitchFamily="18" charset="0"/>
            </a:endParaRPr>
          </a:p>
        </p:txBody>
      </p:sp>
      <p:sp>
        <p:nvSpPr>
          <p:cNvPr id="29698" name="Rectangle 2"/>
          <p:cNvSpPr>
            <a:spLocks noChangeArrowheads="1"/>
          </p:cNvSpPr>
          <p:nvPr/>
        </p:nvSpPr>
        <p:spPr bwMode="auto">
          <a:xfrm>
            <a:off x="142844" y="5000636"/>
            <a:ext cx="857256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Благодаря волонтёрским программам, добровольцы могут заниматься волонтёрской деятельностью не только в своей стране, но и за рубежом в специальных </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5" tooltip="Волонтерский лагерь"/>
              </a:rPr>
              <a:t>волонтёрских лагерях</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Из-за многих социальных стереотипов волонтёрская деятельность в России плохо приживается и не пользуется одобрением большинства населения. Последние исследования показали, что процент населения, занимающегося добровольчеством, ничтожно низок, в то время, как во многих странах </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6" tooltip="Европа"/>
              </a:rPr>
              <a:t>Европы</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7" tooltip="Азия"/>
              </a:rPr>
              <a:t>Азии</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и </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8" tooltip="Америка"/>
              </a:rPr>
              <a:t>Америки</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волонтёрство</a:t>
            </a: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является обычным явлением.</a:t>
            </a:r>
            <a:endParaRPr kumimoji="0" lang="ru-RU" sz="1600" b="1"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29699" name="Picture 3" descr="Волонтёр. Человек доброй воли"/>
          <p:cNvPicPr>
            <a:picLocks noChangeAspect="1" noChangeArrowheads="1"/>
          </p:cNvPicPr>
          <p:nvPr/>
        </p:nvPicPr>
        <p:blipFill>
          <a:blip r:embed="rId9"/>
          <a:srcRect/>
          <a:stretch>
            <a:fillRect/>
          </a:stretch>
        </p:blipFill>
        <p:spPr bwMode="auto">
          <a:xfrm>
            <a:off x="4857750" y="0"/>
            <a:ext cx="4286250" cy="30194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098" name="Picture 2" descr="http://www.weblancer.net/files/portfolio/1397/139755/480938.jpg"/>
          <p:cNvPicPr>
            <a:picLocks noChangeAspect="1" noChangeArrowheads="1"/>
          </p:cNvPicPr>
          <p:nvPr/>
        </p:nvPicPr>
        <p:blipFill>
          <a:blip r:embed="rId2"/>
          <a:srcRect/>
          <a:stretch>
            <a:fillRect/>
          </a:stretch>
        </p:blipFill>
        <p:spPr bwMode="auto">
          <a:xfrm>
            <a:off x="0" y="0"/>
            <a:ext cx="9144000" cy="7310035"/>
          </a:xfrm>
          <a:prstGeom prst="rect">
            <a:avLst/>
          </a:prstGeom>
          <a:noFill/>
        </p:spPr>
      </p:pic>
      <p:sp>
        <p:nvSpPr>
          <p:cNvPr id="5" name="Прямоугольник 4"/>
          <p:cNvSpPr/>
          <p:nvPr/>
        </p:nvSpPr>
        <p:spPr>
          <a:xfrm>
            <a:off x="285720" y="3786190"/>
            <a:ext cx="4929222" cy="3046988"/>
          </a:xfrm>
          <a:prstGeom prst="rect">
            <a:avLst/>
          </a:prstGeom>
        </p:spPr>
        <p:txBody>
          <a:bodyPr wrap="square">
            <a:spAutoFit/>
          </a:bodyPr>
          <a:lstStyle/>
          <a:p>
            <a:r>
              <a:rPr lang="ru-RU" sz="2400" b="1" i="1" dirty="0">
                <a:solidFill>
                  <a:srgbClr val="C00000"/>
                </a:solidFill>
              </a:rPr>
              <a:t>Хотите сделать мир лучше</a:t>
            </a:r>
            <a:r>
              <a:rPr lang="ru-RU" sz="2400" b="1" i="1" dirty="0" smtClean="0">
                <a:solidFill>
                  <a:srgbClr val="C00000"/>
                </a:solidFill>
              </a:rPr>
              <a:t>?</a:t>
            </a:r>
          </a:p>
          <a:p>
            <a:r>
              <a:rPr lang="ru-RU" sz="2400" b="1" i="1" dirty="0" smtClean="0">
                <a:solidFill>
                  <a:srgbClr val="C00000"/>
                </a:solidFill>
              </a:rPr>
              <a:t> </a:t>
            </a:r>
            <a:r>
              <a:rPr lang="ru-RU" sz="2400" b="1" i="1" dirty="0">
                <a:solidFill>
                  <a:srgbClr val="C00000"/>
                </a:solidFill>
              </a:rPr>
              <a:t>А отдохнуть в экзотической стране? </a:t>
            </a:r>
            <a:endParaRPr lang="ru-RU" sz="2400" b="1" i="1" dirty="0" smtClean="0">
              <a:solidFill>
                <a:srgbClr val="C00000"/>
              </a:solidFill>
            </a:endParaRPr>
          </a:p>
          <a:p>
            <a:r>
              <a:rPr lang="ru-RU" sz="2400" b="1" i="1" dirty="0" smtClean="0">
                <a:solidFill>
                  <a:srgbClr val="C00000"/>
                </a:solidFill>
              </a:rPr>
              <a:t>Получить </a:t>
            </a:r>
            <a:r>
              <a:rPr lang="ru-RU" sz="2400" b="1" i="1" dirty="0">
                <a:solidFill>
                  <a:srgbClr val="C00000"/>
                </a:solidFill>
              </a:rPr>
              <a:t>опыт работы в новой сфере, </a:t>
            </a:r>
            <a:r>
              <a:rPr lang="ru-RU" sz="2400" b="1" i="1" dirty="0" smtClean="0">
                <a:solidFill>
                  <a:srgbClr val="C00000"/>
                </a:solidFill>
              </a:rPr>
              <a:t>познакомиться </a:t>
            </a:r>
            <a:r>
              <a:rPr lang="ru-RU" sz="2400" b="1" i="1" dirty="0">
                <a:solidFill>
                  <a:srgbClr val="C00000"/>
                </a:solidFill>
              </a:rPr>
              <a:t>с уникальными людьми и выучить иностранный язык? </a:t>
            </a:r>
            <a:endParaRPr lang="ru-RU" sz="2400" b="1" i="1" dirty="0" smtClean="0">
              <a:solidFill>
                <a:srgbClr val="C00000"/>
              </a:solidFill>
            </a:endParaRPr>
          </a:p>
          <a:p>
            <a:r>
              <a:rPr lang="ru-RU" sz="2400" b="1" i="1" dirty="0" smtClean="0">
                <a:solidFill>
                  <a:srgbClr val="C00000"/>
                </a:solidFill>
              </a:rPr>
              <a:t>У </a:t>
            </a:r>
            <a:r>
              <a:rPr lang="ru-RU" sz="2400" b="1" i="1" dirty="0">
                <a:solidFill>
                  <a:srgbClr val="C00000"/>
                </a:solidFill>
              </a:rPr>
              <a:t>волонтёра шансов больше</a:t>
            </a:r>
          </a:p>
        </p:txBody>
      </p:sp>
      <p:pic>
        <p:nvPicPr>
          <p:cNvPr id="4100" name="Picture 4" descr="http://cs405418.userapi.com/v405418661/3984/0OvnD7l8LBA.jpg"/>
          <p:cNvPicPr>
            <a:picLocks noChangeAspect="1" noChangeArrowheads="1"/>
          </p:cNvPicPr>
          <p:nvPr/>
        </p:nvPicPr>
        <p:blipFill>
          <a:blip r:embed="rId3"/>
          <a:srcRect/>
          <a:stretch>
            <a:fillRect/>
          </a:stretch>
        </p:blipFill>
        <p:spPr bwMode="auto">
          <a:xfrm>
            <a:off x="214282" y="0"/>
            <a:ext cx="3857615" cy="2571744"/>
          </a:xfrm>
          <a:prstGeom prst="rect">
            <a:avLst/>
          </a:prstGeom>
          <a:noFill/>
        </p:spPr>
      </p:pic>
      <p:pic>
        <p:nvPicPr>
          <p:cNvPr id="4102" name="Picture 6" descr="http://cs308527.userapi.com/v308527661/19c1/3Kg3b5AAZ7k.jpg"/>
          <p:cNvPicPr>
            <a:picLocks noChangeAspect="1" noChangeArrowheads="1"/>
          </p:cNvPicPr>
          <p:nvPr/>
        </p:nvPicPr>
        <p:blipFill>
          <a:blip r:embed="rId4"/>
          <a:srcRect/>
          <a:stretch>
            <a:fillRect/>
          </a:stretch>
        </p:blipFill>
        <p:spPr bwMode="auto">
          <a:xfrm>
            <a:off x="3428992" y="642918"/>
            <a:ext cx="4071965" cy="2714644"/>
          </a:xfrm>
          <a:prstGeom prst="rect">
            <a:avLst/>
          </a:prstGeom>
          <a:noFill/>
        </p:spPr>
      </p:pic>
      <p:pic>
        <p:nvPicPr>
          <p:cNvPr id="4104" name="Picture 8" descr="http://cs405416.userapi.com/v405416661/244c/eBKs_asYt38.jpg"/>
          <p:cNvPicPr>
            <a:picLocks noChangeAspect="1" noChangeArrowheads="1"/>
          </p:cNvPicPr>
          <p:nvPr/>
        </p:nvPicPr>
        <p:blipFill>
          <a:blip r:embed="rId5"/>
          <a:srcRect/>
          <a:stretch>
            <a:fillRect/>
          </a:stretch>
        </p:blipFill>
        <p:spPr bwMode="auto">
          <a:xfrm>
            <a:off x="5143503" y="3571876"/>
            <a:ext cx="4071965" cy="2714644"/>
          </a:xfrm>
          <a:prstGeom prst="rect">
            <a:avLst/>
          </a:prstGeom>
          <a:noFill/>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85720" y="357166"/>
            <a:ext cx="4143404"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В волонтерском движении участвуют студенты, преподаватели вузов, люди самых разных профессий - вполне благополучные и респектабельные, но предпочитающие проводить свой отпуск в активном созидании. Волонтерские лагеря бывают самого разного характера: экологические (расчистка «лесов, полей и рек», посадка деревьев), археологические, реставрационные, ремонтные, сельскохозяйственные (работа на фермах и в полях, помощь в организации фермерских фестивалей), социальные (работа с детьми, уход за больными и инвалидами) и другие. В зависимости от рода лагеря на работу отводится 5 - 8 часов. Труд - добровольный и не оплачивается. Проживанием и питанием добровольцы обеспечиваются бесплатно. </a:t>
            </a:r>
            <a:endParaRPr kumimoji="0" lang="ru-RU" b="1" i="0" u="none" strike="noStrike" cap="none" normalizeH="0" baseline="0" dirty="0" smtClean="0">
              <a:ln>
                <a:noFill/>
              </a:ln>
              <a:solidFill>
                <a:srgbClr val="7030A0"/>
              </a:solidFill>
              <a:effectLst/>
              <a:latin typeface="Arial" pitchFamily="34" charset="0"/>
              <a:cs typeface="Arial" pitchFamily="34" charset="0"/>
            </a:endParaRPr>
          </a:p>
        </p:txBody>
      </p:sp>
      <p:pic>
        <p:nvPicPr>
          <p:cNvPr id="30729" name="Picture 9" descr="http://cs405416.userapi.com/v405416661/130a/JPLw6e0M4Jo.jpg"/>
          <p:cNvPicPr>
            <a:picLocks noChangeAspect="1" noChangeArrowheads="1"/>
          </p:cNvPicPr>
          <p:nvPr/>
        </p:nvPicPr>
        <p:blipFill>
          <a:blip r:embed="rId2"/>
          <a:srcRect/>
          <a:stretch>
            <a:fillRect/>
          </a:stretch>
        </p:blipFill>
        <p:spPr bwMode="auto">
          <a:xfrm>
            <a:off x="5643570" y="2643182"/>
            <a:ext cx="3212050" cy="2143140"/>
          </a:xfrm>
          <a:prstGeom prst="rect">
            <a:avLst/>
          </a:prstGeom>
          <a:noFill/>
        </p:spPr>
      </p:pic>
      <p:pic>
        <p:nvPicPr>
          <p:cNvPr id="30731" name="Picture 11" descr="http://cs303602.userapi.com/v303602661/1557/5X2v6vgkZig.jpg"/>
          <p:cNvPicPr>
            <a:picLocks noChangeAspect="1" noChangeArrowheads="1"/>
          </p:cNvPicPr>
          <p:nvPr/>
        </p:nvPicPr>
        <p:blipFill>
          <a:blip r:embed="rId3"/>
          <a:srcRect/>
          <a:stretch>
            <a:fillRect/>
          </a:stretch>
        </p:blipFill>
        <p:spPr bwMode="auto">
          <a:xfrm>
            <a:off x="4500562" y="4572008"/>
            <a:ext cx="3427033" cy="2105016"/>
          </a:xfrm>
          <a:prstGeom prst="rect">
            <a:avLst/>
          </a:prstGeom>
          <a:noFill/>
        </p:spPr>
      </p:pic>
      <p:pic>
        <p:nvPicPr>
          <p:cNvPr id="30733" name="Picture 13" descr="http://cs316921.userapi.com/v316921661/5058/vV-EHQ4Ye9E.jpg"/>
          <p:cNvPicPr>
            <a:picLocks noChangeAspect="1" noChangeArrowheads="1"/>
          </p:cNvPicPr>
          <p:nvPr/>
        </p:nvPicPr>
        <p:blipFill>
          <a:blip r:embed="rId4"/>
          <a:srcRect/>
          <a:stretch>
            <a:fillRect/>
          </a:stretch>
        </p:blipFill>
        <p:spPr bwMode="auto">
          <a:xfrm>
            <a:off x="4214810" y="0"/>
            <a:ext cx="4389802" cy="2928958"/>
          </a:xfrm>
          <a:prstGeom prst="rect">
            <a:avLst/>
          </a:prstGeom>
          <a:noFill/>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2844" y="142852"/>
            <a:ext cx="850112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В настоящее время организации из 50 стран мира, объединенные координационным советом при ЮНЕСКО, ежегодно проводят более пятисот интернациональных молодежных рабочих лагерей. Принцип, по которому работают волонтеры, один: проект должен быть социально-значимым, полезным людям. Соответственно основные направления их работы — восстановление памятников архитектуры, переоборудование помещений для социальных нужд — к примеру, в Восточной Германии сейчас полным ходом идет перестройка зданий администраций колхозов под молодежные фермы. Экологические проекты тоже имеют место — в частности, на острове </a:t>
            </a:r>
            <a:r>
              <a:rPr kumimoji="0" lang="ru-RU" b="1"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Боркум</a:t>
            </a: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волонтеры вкапывают на пляже столбы, чтобы вода не забирала песок. И, наконец, непосредственная работа с людьми включает сотрудничество волонтеров с детскими лагерями, занятия с «трудными» подростками, помощь в приютах, домах инвалидов и престарелых.</a:t>
            </a:r>
            <a:endParaRPr kumimoji="0" lang="ru-RU" b="1" i="0" u="none" strike="noStrike" cap="none" normalizeH="0" baseline="0" dirty="0" smtClean="0">
              <a:ln>
                <a:noFill/>
              </a:ln>
              <a:solidFill>
                <a:srgbClr val="7030A0"/>
              </a:solidFill>
              <a:effectLst/>
              <a:latin typeface="Arial" pitchFamily="34" charset="0"/>
              <a:cs typeface="Arial" pitchFamily="34" charset="0"/>
            </a:endParaRPr>
          </a:p>
        </p:txBody>
      </p:sp>
      <p:sp>
        <p:nvSpPr>
          <p:cNvPr id="3" name="Прямоугольник 2"/>
          <p:cNvSpPr/>
          <p:nvPr/>
        </p:nvSpPr>
        <p:spPr>
          <a:xfrm>
            <a:off x="642910" y="3929066"/>
            <a:ext cx="7286676" cy="1200329"/>
          </a:xfrm>
          <a:prstGeom prst="rect">
            <a:avLst/>
          </a:prstGeom>
        </p:spPr>
        <p:txBody>
          <a:bodyPr wrap="square">
            <a:spAutoFit/>
          </a:bodyPr>
          <a:lstStyle/>
          <a:p>
            <a:r>
              <a:rPr lang="ru-RU" b="1" dirty="0" smtClean="0">
                <a:solidFill>
                  <a:srgbClr val="C00000"/>
                </a:solidFill>
              </a:rPr>
              <a:t>Сегодня волонтёрские организации существуют в 80 странах мира. Правительства этих стран оказывают поддержку волонтёрскому движению, приобретшему поистине глобальный характер. Работают международные волонтёрские организации.  </a:t>
            </a:r>
            <a:endParaRPr lang="ru-RU" b="1" dirty="0">
              <a:solidFill>
                <a:srgbClr val="C00000"/>
              </a:solidFill>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214290"/>
            <a:ext cx="8429684" cy="2031325"/>
          </a:xfrm>
          <a:prstGeom prst="rect">
            <a:avLst/>
          </a:prstGeom>
        </p:spPr>
        <p:txBody>
          <a:bodyPr wrap="square">
            <a:spAutoFit/>
          </a:bodyPr>
          <a:lstStyle/>
          <a:p>
            <a:r>
              <a:rPr lang="ru-RU" sz="1400" i="1" dirty="0" smtClean="0">
                <a:solidFill>
                  <a:srgbClr val="000066"/>
                </a:solidFill>
              </a:rPr>
              <a:t>Актер театра "Лицедеи"</a:t>
            </a:r>
          </a:p>
          <a:p>
            <a:r>
              <a:rPr lang="ru-RU" sz="1400" i="1" dirty="0" smtClean="0">
                <a:solidFill>
                  <a:srgbClr val="000066"/>
                </a:solidFill>
              </a:rPr>
              <a:t/>
            </a:r>
            <a:br>
              <a:rPr lang="ru-RU" sz="1400" i="1" dirty="0" smtClean="0">
                <a:solidFill>
                  <a:srgbClr val="000066"/>
                </a:solidFill>
              </a:rPr>
            </a:br>
            <a:r>
              <a:rPr lang="ru-RU" sz="1400" i="1" dirty="0" smtClean="0">
                <a:solidFill>
                  <a:srgbClr val="000066"/>
                </a:solidFill>
              </a:rPr>
              <a:t>«Ещё в советские времена, в студенческие годы в учебных заведениях в добровольно-принудительном порядке мне пришлось эпизодически или одноразово по графику дежурства заниматься </a:t>
            </a:r>
            <a:r>
              <a:rPr lang="ru-RU" sz="1400" i="1" dirty="0" err="1" smtClean="0">
                <a:solidFill>
                  <a:srgbClr val="000066"/>
                </a:solidFill>
              </a:rPr>
              <a:t>волонтёрством</a:t>
            </a:r>
            <a:r>
              <a:rPr lang="ru-RU" sz="1400" i="1" dirty="0" smtClean="0">
                <a:solidFill>
                  <a:srgbClr val="000066"/>
                </a:solidFill>
              </a:rPr>
              <a:t>. В те времена было понятие "ухаживать" за больными и немощными, или попросту - инвалидами. Я не скажу, что меня тогда "пробило" или же пришло "осознание нужности служения". Было лишь сочувствие, сопереживание и некая боязнь что ли. Исполнение дежурства по списку и не более. Но через это человек становится больше человеком, ибо это "душу лечит". Так человек, человеку помогая, совершает поступок добрый и не просто на словах, а на деле».</a:t>
            </a:r>
            <a:endParaRPr lang="ru-RU" sz="1400" i="1" dirty="0">
              <a:solidFill>
                <a:srgbClr val="000066"/>
              </a:solidFill>
            </a:endParaRPr>
          </a:p>
        </p:txBody>
      </p:sp>
      <p:sp>
        <p:nvSpPr>
          <p:cNvPr id="5" name="Прямоугольник 4"/>
          <p:cNvSpPr/>
          <p:nvPr/>
        </p:nvSpPr>
        <p:spPr>
          <a:xfrm>
            <a:off x="2428860" y="2285992"/>
            <a:ext cx="6429404" cy="3323987"/>
          </a:xfrm>
          <a:prstGeom prst="rect">
            <a:avLst/>
          </a:prstGeom>
        </p:spPr>
        <p:txBody>
          <a:bodyPr wrap="square">
            <a:spAutoFit/>
          </a:bodyPr>
          <a:lstStyle/>
          <a:p>
            <a:r>
              <a:rPr lang="ru-RU" sz="1400" dirty="0" smtClean="0">
                <a:solidFill>
                  <a:schemeClr val="accent3">
                    <a:lumMod val="50000"/>
                  </a:schemeClr>
                </a:solidFill>
              </a:rPr>
              <a:t>и Екатерина Крюкова, продавец магазина "Порядок слов"</a:t>
            </a:r>
          </a:p>
          <a:p>
            <a:r>
              <a:rPr lang="ru-RU" sz="1400" dirty="0" smtClean="0">
                <a:solidFill>
                  <a:schemeClr val="accent3">
                    <a:lumMod val="50000"/>
                  </a:schemeClr>
                </a:solidFill>
              </a:rPr>
              <a:t> </a:t>
            </a:r>
          </a:p>
          <a:p>
            <a:r>
              <a:rPr lang="ru-RU" sz="1400" dirty="0" smtClean="0">
                <a:solidFill>
                  <a:schemeClr val="accent3">
                    <a:lumMod val="50000"/>
                  </a:schemeClr>
                </a:solidFill>
              </a:rPr>
              <a:t>«Около пяти лет мы с Катей были волонтерами проекта "Ночной автобус" в СПб БОО "Ночлежка", созданной для помощи бездомным (по разным причинам не имеющим жилья сейчас или продолжительное время, а также гражданам без регистрации по месту жительства и/или пребывания). Проект "Ночной автобус" - это горячий чай и суп для тех, кто живет на улице. </a:t>
            </a:r>
            <a:r>
              <a:rPr lang="ru-RU" sz="1400" dirty="0" err="1" smtClean="0">
                <a:solidFill>
                  <a:schemeClr val="accent3">
                    <a:lumMod val="50000"/>
                  </a:schemeClr>
                </a:solidFill>
              </a:rPr>
              <a:t>Волонтёрство</a:t>
            </a:r>
            <a:r>
              <a:rPr lang="ru-RU" sz="1400" dirty="0" smtClean="0">
                <a:solidFill>
                  <a:schemeClr val="accent3">
                    <a:lumMod val="50000"/>
                  </a:schemeClr>
                </a:solidFill>
              </a:rPr>
              <a:t> занимало 5 часов по вечерам не чаще одного раза в неделю. Около года мы помогали разбирать одежду, которую жители города отдают в "Ночлежку", раздавали ее бездомным, которые приходили в организацию. Это требовало больше времени, чем "Ночной автобус", поэтому, когда мы закончили учиться, заниматься сортировкой и выдачей одежды стало проблематично. За то время, которое мы провели в "Ночлежке", мы узнавали, в чем нуждаются люди, и хотели помогать уже конкретному человеку. </a:t>
            </a:r>
          </a:p>
          <a:p>
            <a:endParaRPr lang="ru-RU" sz="1400" dirty="0">
              <a:solidFill>
                <a:schemeClr val="accent3">
                  <a:lumMod val="50000"/>
                </a:schemeClr>
              </a:solidFill>
            </a:endParaRPr>
          </a:p>
        </p:txBody>
      </p:sp>
      <p:pic>
        <p:nvPicPr>
          <p:cNvPr id="31746" name="Picture 2" descr="Волонтёр. Человек доброй воли"/>
          <p:cNvPicPr>
            <a:picLocks noChangeAspect="1" noChangeArrowheads="1"/>
          </p:cNvPicPr>
          <p:nvPr/>
        </p:nvPicPr>
        <p:blipFill>
          <a:blip r:embed="rId2"/>
          <a:srcRect/>
          <a:stretch>
            <a:fillRect/>
          </a:stretch>
        </p:blipFill>
        <p:spPr bwMode="auto">
          <a:xfrm>
            <a:off x="142844" y="2214554"/>
            <a:ext cx="2214546" cy="3321819"/>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15.nnm.ru/1/2/3/1/c/9dc9c0b40c69ec915bae5aacec5.jpg"/>
          <p:cNvPicPr>
            <a:picLocks noChangeAspect="1" noChangeArrowheads="1"/>
          </p:cNvPicPr>
          <p:nvPr/>
        </p:nvPicPr>
        <p:blipFill>
          <a:blip r:embed="rId2"/>
          <a:srcRect/>
          <a:stretch>
            <a:fillRect/>
          </a:stretch>
        </p:blipFill>
        <p:spPr bwMode="auto">
          <a:xfrm>
            <a:off x="0" y="-1"/>
            <a:ext cx="9143999" cy="6857999"/>
          </a:xfrm>
          <a:prstGeom prst="rect">
            <a:avLst/>
          </a:prstGeom>
          <a:noFill/>
        </p:spPr>
      </p:pic>
      <p:sp>
        <p:nvSpPr>
          <p:cNvPr id="4" name="Прямоугольник 3"/>
          <p:cNvSpPr/>
          <p:nvPr/>
        </p:nvSpPr>
        <p:spPr>
          <a:xfrm>
            <a:off x="285720" y="4000504"/>
            <a:ext cx="7786742" cy="2585323"/>
          </a:xfrm>
          <a:prstGeom prst="rect">
            <a:avLst/>
          </a:prstGeom>
        </p:spPr>
        <p:txBody>
          <a:bodyPr wrap="square">
            <a:spAutoFit/>
          </a:bodyPr>
          <a:lstStyle/>
          <a:p>
            <a:r>
              <a:rPr lang="ru-RU" b="1" i="1" dirty="0" smtClean="0">
                <a:solidFill>
                  <a:srgbClr val="C00000"/>
                </a:solidFill>
              </a:rPr>
              <a:t>Волонтер – это человек, осуществляющий безвозмездную благотворительную деятельность. А </a:t>
            </a:r>
            <a:r>
              <a:rPr lang="ru-RU" b="1" i="1" dirty="0" err="1" smtClean="0">
                <a:solidFill>
                  <a:srgbClr val="C00000"/>
                </a:solidFill>
              </a:rPr>
              <a:t>волонтёрство</a:t>
            </a:r>
            <a:r>
              <a:rPr lang="ru-RU" b="1" i="1" dirty="0" smtClean="0">
                <a:solidFill>
                  <a:srgbClr val="C00000"/>
                </a:solidFill>
              </a:rPr>
              <a:t> – разновидность меценатства в пользу нуждающихся людей и природы, находящихся в бедственном положении.</a:t>
            </a:r>
          </a:p>
          <a:p>
            <a:r>
              <a:rPr lang="ru-RU" b="1" i="1" dirty="0" smtClean="0">
                <a:solidFill>
                  <a:srgbClr val="C00000"/>
                </a:solidFill>
              </a:rPr>
              <a:t>Если вам не чужда взаимопомощь и сострадание, то опыт работы в другой среде, социально-полезная активность, общение с интересными личностями и, конечно же, путешествия – всё это может подарить любая волонтерская деятельность, помимо того, что помогать – это просто приятно.</a:t>
            </a:r>
            <a:endParaRPr lang="ru-RU" b="1" i="1" dirty="0">
              <a:solidFill>
                <a:srgbClr val="C00000"/>
              </a:solidFill>
            </a:endParaRP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9001156" cy="6555641"/>
          </a:xfrm>
          <a:prstGeom prst="rect">
            <a:avLst/>
          </a:prstGeom>
        </p:spPr>
        <p:txBody>
          <a:bodyPr wrap="square">
            <a:spAutoFit/>
          </a:bodyPr>
          <a:lstStyle/>
          <a:p>
            <a:r>
              <a:rPr lang="ru-RU" sz="1200" b="1" dirty="0" smtClean="0">
                <a:solidFill>
                  <a:srgbClr val="FF0000"/>
                </a:solidFill>
              </a:rPr>
              <a:t>Возраст</a:t>
            </a:r>
            <a:r>
              <a:rPr lang="ru-RU" sz="1200" b="1" dirty="0" smtClean="0">
                <a:solidFill>
                  <a:srgbClr val="7030A0"/>
                </a:solidFill>
              </a:rPr>
              <a:t/>
            </a:r>
            <a:br>
              <a:rPr lang="ru-RU" sz="1200" b="1" dirty="0" smtClean="0">
                <a:solidFill>
                  <a:srgbClr val="7030A0"/>
                </a:solidFill>
              </a:rPr>
            </a:br>
            <a:r>
              <a:rPr lang="ru-RU" sz="1200" b="1" dirty="0" smtClean="0">
                <a:solidFill>
                  <a:srgbClr val="7030A0"/>
                </a:solidFill>
              </a:rPr>
              <a:t>Международные волонтерские программы доступны любому человеку в возрасте 18-ти лет и старше, хотя в некоторых странах существуют программы, принимающие волонтёров с 16-ти или только до 26 лет.</a:t>
            </a:r>
          </a:p>
          <a:p>
            <a:endParaRPr lang="ru-RU" sz="1200" b="1" dirty="0" smtClean="0">
              <a:solidFill>
                <a:srgbClr val="7030A0"/>
              </a:solidFill>
            </a:endParaRPr>
          </a:p>
          <a:p>
            <a:r>
              <a:rPr lang="ru-RU" sz="1200" b="1" dirty="0" smtClean="0">
                <a:solidFill>
                  <a:srgbClr val="FF0000"/>
                </a:solidFill>
              </a:rPr>
              <a:t>Продолжительность</a:t>
            </a:r>
            <a:r>
              <a:rPr lang="ru-RU" sz="1200" b="1" dirty="0" smtClean="0">
                <a:solidFill>
                  <a:srgbClr val="7030A0"/>
                </a:solidFill>
              </a:rPr>
              <a:t/>
            </a:r>
            <a:br>
              <a:rPr lang="ru-RU" sz="1200" b="1" dirty="0" smtClean="0">
                <a:solidFill>
                  <a:srgbClr val="7030A0"/>
                </a:solidFill>
              </a:rPr>
            </a:br>
            <a:r>
              <a:rPr lang="ru-RU" sz="1200" b="1" dirty="0" smtClean="0">
                <a:solidFill>
                  <a:srgbClr val="7030A0"/>
                </a:solidFill>
              </a:rPr>
              <a:t>Стандартная продолжительность волонтерской программы - от 2-3-х недель, меньший срок не эффективен, так как на обучение вас основам деятельности и на «акклиматизацию» уходят деньги и время. Любой организации будет удобней долгосрочное сотрудничество, да и сами вы втянетесь в культурную среду чужой страны только на вторую неделю.</a:t>
            </a:r>
          </a:p>
          <a:p>
            <a:endParaRPr lang="ru-RU" sz="1200" b="1" dirty="0" smtClean="0">
              <a:solidFill>
                <a:srgbClr val="7030A0"/>
              </a:solidFill>
            </a:endParaRPr>
          </a:p>
          <a:p>
            <a:r>
              <a:rPr lang="ru-RU" sz="1200" b="1" dirty="0" smtClean="0">
                <a:solidFill>
                  <a:srgbClr val="FF0000"/>
                </a:solidFill>
              </a:rPr>
              <a:t>Языки</a:t>
            </a:r>
            <a:r>
              <a:rPr lang="ru-RU" sz="1200" b="1" dirty="0" smtClean="0">
                <a:solidFill>
                  <a:srgbClr val="7030A0"/>
                </a:solidFill>
              </a:rPr>
              <a:t/>
            </a:r>
            <a:br>
              <a:rPr lang="ru-RU" sz="1200" b="1" dirty="0" smtClean="0">
                <a:solidFill>
                  <a:srgbClr val="7030A0"/>
                </a:solidFill>
              </a:rPr>
            </a:br>
            <a:r>
              <a:rPr lang="ru-RU" sz="1200" b="1" dirty="0" smtClean="0">
                <a:solidFill>
                  <a:srgbClr val="7030A0"/>
                </a:solidFill>
              </a:rPr>
              <a:t>В основном вам потребуется английский, но полезно также владеть и базовым уровнем языка той страны, в которую вы решили поехать. Более того, некоторые организации предпочтут, чтобы вы владели местным языком на разговорном уровне, особенно, когда дело касается детей. Иногда перед отъездом на место работы, волонтеры проходят неделю "ориентации", где их посвящают в культуру и быт страны, готовят к эмоциональным потрясениям и дают основы языка, на котором говорят местные жители.</a:t>
            </a:r>
          </a:p>
          <a:p>
            <a:endParaRPr lang="ru-RU" sz="1200" b="1" dirty="0" smtClean="0">
              <a:solidFill>
                <a:srgbClr val="7030A0"/>
              </a:solidFill>
            </a:endParaRPr>
          </a:p>
          <a:p>
            <a:r>
              <a:rPr lang="ru-RU" sz="1200" b="1" dirty="0" smtClean="0">
                <a:solidFill>
                  <a:srgbClr val="FF0000"/>
                </a:solidFill>
              </a:rPr>
              <a:t>Жильё</a:t>
            </a:r>
            <a:r>
              <a:rPr lang="ru-RU" sz="1200" b="1" dirty="0" smtClean="0">
                <a:solidFill>
                  <a:srgbClr val="7030A0"/>
                </a:solidFill>
              </a:rPr>
              <a:t/>
            </a:r>
            <a:br>
              <a:rPr lang="ru-RU" sz="1200" b="1" dirty="0" smtClean="0">
                <a:solidFill>
                  <a:srgbClr val="7030A0"/>
                </a:solidFill>
              </a:rPr>
            </a:br>
            <a:r>
              <a:rPr lang="ru-RU" sz="1200" b="1" dirty="0" smtClean="0">
                <a:solidFill>
                  <a:srgbClr val="7030A0"/>
                </a:solidFill>
              </a:rPr>
              <a:t>Размещение волонтеров зависит от финансовой ситуации: можно жить бесплатно в семье, школе, на самом проекте, в незанятой хижине или церкви, а можно за невысокую плату снимать комнату в общежитии или частном доме. В любом случае это будут довольно спартанские условия, задуматься о которых стоит ещё до отъезда: сможете ли вы обходиться без горячего душа по утрам, без интернета по ночам и не испугаетесь ли 8-ми сантиметрового таракана?</a:t>
            </a:r>
          </a:p>
          <a:p>
            <a:endParaRPr lang="ru-RU" sz="1200" b="1" dirty="0" smtClean="0">
              <a:solidFill>
                <a:srgbClr val="7030A0"/>
              </a:solidFill>
            </a:endParaRPr>
          </a:p>
          <a:p>
            <a:r>
              <a:rPr lang="ru-RU" sz="1200" b="1" dirty="0" smtClean="0">
                <a:solidFill>
                  <a:srgbClr val="FF0000"/>
                </a:solidFill>
              </a:rPr>
              <a:t>Еда</a:t>
            </a:r>
            <a:r>
              <a:rPr lang="ru-RU" sz="1200" b="1" dirty="0" smtClean="0">
                <a:solidFill>
                  <a:srgbClr val="7030A0"/>
                </a:solidFill>
              </a:rPr>
              <a:t/>
            </a:r>
            <a:br>
              <a:rPr lang="ru-RU" sz="1200" b="1" dirty="0" smtClean="0">
                <a:solidFill>
                  <a:srgbClr val="7030A0"/>
                </a:solidFill>
              </a:rPr>
            </a:br>
            <a:r>
              <a:rPr lang="ru-RU" sz="1200" b="1" dirty="0" smtClean="0">
                <a:solidFill>
                  <a:srgbClr val="7030A0"/>
                </a:solidFill>
              </a:rPr>
              <a:t>Питание тоже зависит от принимающей организации: могут полностью обеспечивать трёхразовое питание, но зачастую кормиться или даже кормить (готовить, раздавать еду, вносить стартовый взнос) будете вы сами.</a:t>
            </a:r>
          </a:p>
          <a:p>
            <a:endParaRPr lang="ru-RU" sz="1200" b="1" dirty="0" smtClean="0">
              <a:solidFill>
                <a:srgbClr val="7030A0"/>
              </a:solidFill>
            </a:endParaRPr>
          </a:p>
          <a:p>
            <a:r>
              <a:rPr lang="ru-RU" sz="1200" b="1" dirty="0" smtClean="0">
                <a:solidFill>
                  <a:srgbClr val="FF0000"/>
                </a:solidFill>
              </a:rPr>
              <a:t>Финансовые расходы</a:t>
            </a:r>
            <a:r>
              <a:rPr lang="ru-RU" sz="1200" b="1" dirty="0" smtClean="0">
                <a:solidFill>
                  <a:srgbClr val="7030A0"/>
                </a:solidFill>
              </a:rPr>
              <a:t/>
            </a:r>
            <a:br>
              <a:rPr lang="ru-RU" sz="1200" b="1" dirty="0" smtClean="0">
                <a:solidFill>
                  <a:srgbClr val="7030A0"/>
                </a:solidFill>
              </a:rPr>
            </a:br>
            <a:r>
              <a:rPr lang="ru-RU" sz="1200" b="1" dirty="0" smtClean="0">
                <a:solidFill>
                  <a:srgbClr val="7030A0"/>
                </a:solidFill>
              </a:rPr>
              <a:t>Перелеты, </a:t>
            </a:r>
            <a:r>
              <a:rPr lang="ru-RU" sz="1200" b="1" dirty="0" err="1" smtClean="0">
                <a:solidFill>
                  <a:srgbClr val="7030A0"/>
                </a:solidFill>
              </a:rPr>
              <a:t>трансферы</a:t>
            </a:r>
            <a:r>
              <a:rPr lang="ru-RU" sz="1200" b="1" dirty="0" smtClean="0">
                <a:solidFill>
                  <a:srgbClr val="7030A0"/>
                </a:solidFill>
              </a:rPr>
              <a:t> и страховки ложатся на плечи волонтера, но принимающая сторона может выслать приглашение или подтверждение для получения визы. Большинство волонтерских проектов требуют минимальный взнос (на питание, ежедневные нужды и будущее развитие). В любом случае, это будет дешевле, дольше и интереснее, чем туристическая путёвка.</a:t>
            </a:r>
          </a:p>
          <a:p>
            <a:endParaRPr lang="ru-RU" sz="1200" b="1" dirty="0" smtClean="0">
              <a:solidFill>
                <a:srgbClr val="7030A0"/>
              </a:solidFill>
            </a:endParaRPr>
          </a:p>
          <a:p>
            <a:r>
              <a:rPr lang="ru-RU" sz="1200" b="1" dirty="0" smtClean="0">
                <a:solidFill>
                  <a:srgbClr val="FF0000"/>
                </a:solidFill>
              </a:rPr>
              <a:t>Что делать?</a:t>
            </a:r>
            <a:r>
              <a:rPr lang="ru-RU" sz="1200" b="1" dirty="0" smtClean="0">
                <a:solidFill>
                  <a:srgbClr val="7030A0"/>
                </a:solidFill>
              </a:rPr>
              <a:t/>
            </a:r>
            <a:br>
              <a:rPr lang="ru-RU" sz="1200" b="1" dirty="0" smtClean="0">
                <a:solidFill>
                  <a:srgbClr val="7030A0"/>
                </a:solidFill>
              </a:rPr>
            </a:br>
            <a:r>
              <a:rPr lang="ru-RU" sz="1200" b="1" dirty="0" smtClean="0">
                <a:solidFill>
                  <a:srgbClr val="7030A0"/>
                </a:solidFill>
              </a:rPr>
              <a:t>Искать на индийском побережье </a:t>
            </a:r>
            <a:r>
              <a:rPr lang="ru-RU" sz="1200" b="1" dirty="0" err="1" smtClean="0">
                <a:solidFill>
                  <a:srgbClr val="7030A0"/>
                </a:solidFill>
              </a:rPr>
              <a:t>яица</a:t>
            </a:r>
            <a:r>
              <a:rPr lang="ru-RU" sz="1200" b="1" dirty="0" smtClean="0">
                <a:solidFill>
                  <a:srgbClr val="7030A0"/>
                </a:solidFill>
              </a:rPr>
              <a:t> вымирающего вида черепах, наблюдать за играми дельфинов на </a:t>
            </a:r>
            <a:r>
              <a:rPr lang="ru-RU" sz="1200" b="1" dirty="0" err="1" smtClean="0">
                <a:solidFill>
                  <a:srgbClr val="7030A0"/>
                </a:solidFill>
              </a:rPr>
              <a:t>Галапагоссах</a:t>
            </a:r>
            <a:r>
              <a:rPr lang="ru-RU" sz="1200" b="1" dirty="0" smtClean="0">
                <a:solidFill>
                  <a:srgbClr val="7030A0"/>
                </a:solidFill>
              </a:rPr>
              <a:t>, чистить перья уткам, восстанавливать стены средневекового французского поместья, собирать виноград в Бордо, раскрашивать дома в Колумбии, водить хороводы с танзанийскими детьми, восстанавливать леса в Непале, учить английскому детей на </a:t>
            </a:r>
            <a:r>
              <a:rPr lang="ru-RU" sz="1200" b="1" dirty="0" err="1" smtClean="0">
                <a:solidFill>
                  <a:srgbClr val="7030A0"/>
                </a:solidFill>
              </a:rPr>
              <a:t>Бали</a:t>
            </a:r>
            <a:r>
              <a:rPr lang="ru-RU" sz="1200" b="1" dirty="0" smtClean="0">
                <a:solidFill>
                  <a:srgbClr val="7030A0"/>
                </a:solidFill>
              </a:rPr>
              <a:t>, организовывать фестиваль японской культуры, строить дома пострадавшим от цунами и даже кормить тигров.</a:t>
            </a:r>
            <a:endParaRPr lang="ru-RU" sz="1200" b="1" dirty="0">
              <a:solidFill>
                <a:srgbClr val="7030A0"/>
              </a:solidFill>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00034" y="357166"/>
            <a:ext cx="82868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1" u="sng" strike="noStrike" cap="none" normalizeH="0" baseline="0" dirty="0" smtClean="0">
                <a:ln>
                  <a:noFill/>
                </a:ln>
                <a:solidFill>
                  <a:srgbClr val="7030A0"/>
                </a:solidFill>
                <a:effectLst/>
                <a:latin typeface="Arial" pitchFamily="34" charset="0"/>
                <a:ea typeface="Times New Roman" pitchFamily="18" charset="0"/>
                <a:cs typeface="Arial" pitchFamily="34" charset="0"/>
              </a:rPr>
              <a:t>Волонтёр</a:t>
            </a:r>
            <a:r>
              <a:rPr kumimoji="0" lang="ru-RU"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ru-RU"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hlinkClick r:id="rId2" tooltip="Французский язык"/>
              </a:rPr>
              <a:t>фр.</a:t>
            </a:r>
            <a:r>
              <a:rPr kumimoji="0" lang="ru-RU"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fr-FR"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volontaire</a:t>
            </a:r>
            <a:r>
              <a:rPr kumimoji="0" lang="ru-RU"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от </a:t>
            </a:r>
            <a:r>
              <a:rPr kumimoji="0" lang="ru-RU"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hlinkClick r:id="rId3" tooltip="Латинский язык"/>
              </a:rPr>
              <a:t>лат.</a:t>
            </a:r>
            <a:r>
              <a:rPr kumimoji="0" lang="ru-RU"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ru-RU" sz="1600" b="0" i="1" u="none" strike="noStrike" cap="none" normalizeH="0" baseline="0" dirty="0" err="1" smtClean="0">
                <a:ln>
                  <a:noFill/>
                </a:ln>
                <a:solidFill>
                  <a:srgbClr val="7030A0"/>
                </a:solidFill>
                <a:effectLst/>
                <a:latin typeface="Arial" pitchFamily="34" charset="0"/>
                <a:ea typeface="Times New Roman" pitchFamily="18" charset="0"/>
                <a:cs typeface="Arial" pitchFamily="34" charset="0"/>
              </a:rPr>
              <a:t>voluntarius</a:t>
            </a:r>
            <a:r>
              <a:rPr kumimoji="0" lang="ru-RU" sz="1600" b="0"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 лицо, добровольно поступившее на военную службу. </a:t>
            </a:r>
            <a:endParaRPr kumimoji="0" lang="ru-RU" sz="1600" b="0" i="1" u="none" strike="noStrike" cap="none" normalizeH="0" baseline="0" dirty="0" smtClean="0">
              <a:ln>
                <a:noFill/>
              </a:ln>
              <a:solidFill>
                <a:srgbClr val="7030A0"/>
              </a:solidFill>
              <a:effectLst/>
              <a:latin typeface="Arial" pitchFamily="34" charset="0"/>
              <a:cs typeface="Arial" pitchFamily="34" charset="0"/>
            </a:endParaRPr>
          </a:p>
        </p:txBody>
      </p:sp>
      <p:sp>
        <p:nvSpPr>
          <p:cNvPr id="15362" name="Rectangle 2"/>
          <p:cNvSpPr>
            <a:spLocks noChangeArrowheads="1"/>
          </p:cNvSpPr>
          <p:nvPr/>
        </p:nvSpPr>
        <p:spPr bwMode="auto">
          <a:xfrm>
            <a:off x="285720" y="1214422"/>
            <a:ext cx="435771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400" b="1" i="1"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Волонтерами </a:t>
            </a:r>
            <a:r>
              <a:rPr kumimoji="0" lang="ru-RU" sz="1400" b="1" i="1"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изначально называли тех людей, которые добровольно и исключительно по собственному желанию поступали на военную службу в некоторых европейских странах (например, во Франции, Испании). Сейчас от этого громоздкого определения </a:t>
            </a:r>
            <a:r>
              <a:rPr kumimoji="0" lang="ru-RU" sz="1400" b="1" i="1"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волонтерства</a:t>
            </a:r>
            <a:r>
              <a:rPr kumimoji="0" lang="ru-RU" sz="1400" b="1" i="1"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осталось лишь слово «добровольно». Правда, добавилось еще и второе «бесплатно». Как известно, </a:t>
            </a:r>
            <a:r>
              <a:rPr kumimoji="0" lang="ru-RU" sz="1400" b="1" i="1" u="none" strike="noStrike" cap="none" normalizeH="0" baseline="0" dirty="0" err="1" smtClean="0">
                <a:ln>
                  <a:noFill/>
                </a:ln>
                <a:solidFill>
                  <a:schemeClr val="accent4">
                    <a:lumMod val="50000"/>
                  </a:schemeClr>
                </a:solidFill>
                <a:effectLst/>
                <a:latin typeface="Arial" pitchFamily="34" charset="0"/>
                <a:ea typeface="Times New Roman" pitchFamily="18" charset="0"/>
                <a:cs typeface="Arial" pitchFamily="34" charset="0"/>
              </a:rPr>
              <a:t>волонтерство</a:t>
            </a:r>
            <a:r>
              <a:rPr kumimoji="0" lang="ru-RU" sz="1400" b="1" i="1"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 движение международного масштаба, и глубоко в мире уважаемое. Безвозмездный труд для общей пользы считается делом почтенным, и всегда имеет значение.</a:t>
            </a:r>
            <a:r>
              <a:rPr kumimoji="0" lang="ru-RU" sz="1400" b="1" i="0" u="none" strike="noStrike" cap="none" normalizeH="0" baseline="0" dirty="0" smtClean="0">
                <a:ln>
                  <a:noFill/>
                </a:ln>
                <a:solidFill>
                  <a:schemeClr val="accent4">
                    <a:lumMod val="50000"/>
                  </a:schemeClr>
                </a:solidFill>
                <a:effectLst/>
                <a:latin typeface="Arial" pitchFamily="34" charset="0"/>
                <a:ea typeface="Times New Roman" pitchFamily="18" charset="0"/>
                <a:cs typeface="Arial" pitchFamily="34" charset="0"/>
              </a:rPr>
              <a:t> </a:t>
            </a:r>
            <a:endParaRPr kumimoji="0" lang="ru-RU" sz="1400" b="0"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5363" name="Rectangle 3"/>
          <p:cNvSpPr>
            <a:spLocks noChangeArrowheads="1"/>
          </p:cNvSpPr>
          <p:nvPr/>
        </p:nvSpPr>
        <p:spPr bwMode="auto">
          <a:xfrm>
            <a:off x="142844" y="4357694"/>
            <a:ext cx="885831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Добровольцы, с точки зрения закона РФ — граждане, осуществляющие благотворительную деятельность в форме безвозмездного труда в интересах </a:t>
            </a:r>
            <a:r>
              <a:rPr kumimoji="0" lang="ru-RU" sz="1600" b="1" i="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благополучателя</a:t>
            </a:r>
            <a:r>
              <a:rPr kumimoji="0" lang="ru-RU" sz="16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в том числе в интересах благотворительной организации.</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1"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Волонтёрская деятельность</a:t>
            </a:r>
            <a:r>
              <a:rPr kumimoji="0" lang="ru-RU" sz="16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 это широкий круг деятельности, включая традиционные формы взаимопомощи и самопомощи, официальное предоставление услуг и другие формы гражданского участия, которая осуществляется добровольно на благо широкой общественности без расчёта на денежное вознаграждение.</a:t>
            </a:r>
            <a:endParaRPr kumimoji="0" lang="ru-RU" sz="1600" b="1" i="1" u="none" strike="noStrike" cap="none" normalizeH="0" baseline="0" dirty="0" smtClean="0">
              <a:ln>
                <a:noFill/>
              </a:ln>
              <a:solidFill>
                <a:srgbClr val="C00000"/>
              </a:solidFill>
              <a:effectLst/>
              <a:latin typeface="Arial" pitchFamily="34" charset="0"/>
              <a:cs typeface="Arial" pitchFamily="34" charset="0"/>
            </a:endParaRPr>
          </a:p>
        </p:txBody>
      </p:sp>
      <p:pic>
        <p:nvPicPr>
          <p:cNvPr id="6146" name="Picture 2" descr="http://www.stihi.ru/pics/2011/03/20/7147.jpg"/>
          <p:cNvPicPr>
            <a:picLocks noChangeAspect="1" noChangeArrowheads="1"/>
          </p:cNvPicPr>
          <p:nvPr/>
        </p:nvPicPr>
        <p:blipFill>
          <a:blip r:embed="rId4"/>
          <a:srcRect/>
          <a:stretch>
            <a:fillRect/>
          </a:stretch>
        </p:blipFill>
        <p:spPr bwMode="auto">
          <a:xfrm>
            <a:off x="4575766" y="857232"/>
            <a:ext cx="4206293" cy="2928958"/>
          </a:xfrm>
          <a:prstGeom prst="rect">
            <a:avLst/>
          </a:prstGeom>
          <a:noFill/>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00034" y="357166"/>
            <a:ext cx="8286808" cy="6222176"/>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Понятием добровольческая (волонтёрская) деятельность в русском языке часто подменяют понятие «общественная деятельность», которой обозначают любую полезную деятельность во благо общества. Деятельность добровольцев направлена в первую очередь на помощь остронуждающимся слоям населения, не имеющим возможности помогать себе самим (старость, беспризорность, инвалидность, стихийные бедствия, социальные катаклизмы).</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FF0000"/>
              </a:solidFill>
              <a:effectLst/>
              <a:latin typeface="Cambria" pitchFamily="18"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mbria" pitchFamily="18" charset="0"/>
                <a:ea typeface="Times New Roman" pitchFamily="18" charset="0"/>
                <a:cs typeface="Arial" pitchFamily="34" charset="0"/>
              </a:rPr>
              <a:t>Волонтёрская (добровольческая) деятельность</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посадка цветов, газонов, кустов и деревьев;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помощь таким социальным категориям граждан как: престарелые, беспризорные дети, молодёжь и студенты, бездомные, люди с ограниченными возможностями (инвалиды), мигранты, беженцы, бывшие заключённые и другие;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благоустройство и обустройство дворов, участков, городских улиц;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помощь животным, добровольная помощь зоопаркам и заповедникам;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просветительские беседы, направленные на профилактику наркомании, </a:t>
            </a:r>
            <a:r>
              <a:rPr kumimoji="0" lang="ru-RU"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СПИДа</a:t>
            </a: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подростковой преступности;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благотворительные концерты и театральные выступления;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экологические марши, уборка мусора и загрязнений;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пропаганда </a:t>
            </a: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hlinkClick r:id="rId2" tooltip="Здоровый образ жизни"/>
              </a:rPr>
              <a:t>здорового образа жизни</a:t>
            </a: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интернет-добровольчество, к которому относится также </a:t>
            </a:r>
            <a:r>
              <a:rPr kumimoji="0" lang="ru-RU"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Википедия</a:t>
            </a:r>
            <a:r>
              <a:rPr kumimoji="0" lang="ru-RU"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Фотографии\Личные фото\Ярмарка 24.09.11\DSC_0273.JPG"/>
          <p:cNvPicPr>
            <a:picLocks noChangeAspect="1" noChangeArrowheads="1"/>
          </p:cNvPicPr>
          <p:nvPr/>
        </p:nvPicPr>
        <p:blipFill>
          <a:blip r:embed="rId2" cstate="print"/>
          <a:srcRect/>
          <a:stretch>
            <a:fillRect/>
          </a:stretch>
        </p:blipFill>
        <p:spPr bwMode="auto">
          <a:xfrm>
            <a:off x="0" y="142852"/>
            <a:ext cx="4071966" cy="2714644"/>
          </a:xfrm>
          <a:prstGeom prst="rect">
            <a:avLst/>
          </a:prstGeom>
          <a:noFill/>
        </p:spPr>
      </p:pic>
      <p:pic>
        <p:nvPicPr>
          <p:cNvPr id="17412" name="Picture 4" descr="D:\Фотографии\Личные фото\фотографии РУСЛАНА\Фото\Фото0027.jpg"/>
          <p:cNvPicPr>
            <a:picLocks noChangeAspect="1" noChangeArrowheads="1"/>
          </p:cNvPicPr>
          <p:nvPr/>
        </p:nvPicPr>
        <p:blipFill>
          <a:blip r:embed="rId3" cstate="print"/>
          <a:srcRect/>
          <a:stretch>
            <a:fillRect/>
          </a:stretch>
        </p:blipFill>
        <p:spPr bwMode="auto">
          <a:xfrm>
            <a:off x="2357422" y="142852"/>
            <a:ext cx="2823071" cy="3764094"/>
          </a:xfrm>
          <a:prstGeom prst="rect">
            <a:avLst/>
          </a:prstGeom>
          <a:noFill/>
        </p:spPr>
      </p:pic>
      <p:pic>
        <p:nvPicPr>
          <p:cNvPr id="17413" name="Picture 5" descr="D:\Фотографии\Личные фото\фотографии РУСЛАНА\с моего тел\Фото\Фото0550.jpg"/>
          <p:cNvPicPr>
            <a:picLocks noChangeAspect="1" noChangeArrowheads="1"/>
          </p:cNvPicPr>
          <p:nvPr/>
        </p:nvPicPr>
        <p:blipFill>
          <a:blip r:embed="rId4" cstate="print"/>
          <a:srcRect/>
          <a:stretch>
            <a:fillRect/>
          </a:stretch>
        </p:blipFill>
        <p:spPr bwMode="auto">
          <a:xfrm>
            <a:off x="0" y="2928934"/>
            <a:ext cx="2946800" cy="3929066"/>
          </a:xfrm>
          <a:prstGeom prst="rect">
            <a:avLst/>
          </a:prstGeom>
          <a:noFill/>
        </p:spPr>
      </p:pic>
      <p:pic>
        <p:nvPicPr>
          <p:cNvPr id="17414" name="Picture 6" descr="D:\Фотографии\Личные фото\фотографии РУСЛАНА\с моего тел\Фото\Фото0553.jpg"/>
          <p:cNvPicPr>
            <a:picLocks noChangeAspect="1" noChangeArrowheads="1"/>
          </p:cNvPicPr>
          <p:nvPr/>
        </p:nvPicPr>
        <p:blipFill>
          <a:blip r:embed="rId5" cstate="print"/>
          <a:srcRect/>
          <a:stretch>
            <a:fillRect/>
          </a:stretch>
        </p:blipFill>
        <p:spPr bwMode="auto">
          <a:xfrm>
            <a:off x="2571736" y="2879592"/>
            <a:ext cx="2983806" cy="3978408"/>
          </a:xfrm>
          <a:prstGeom prst="rect">
            <a:avLst/>
          </a:prstGeom>
          <a:noFill/>
        </p:spPr>
      </p:pic>
      <p:pic>
        <p:nvPicPr>
          <p:cNvPr id="17416" name="Picture 8" descr="D:\Фотографии\Личные фото\фотографии РУСЛАНА\с моего тел\Фото\Фото0572.jpg"/>
          <p:cNvPicPr>
            <a:picLocks noChangeAspect="1" noChangeArrowheads="1"/>
          </p:cNvPicPr>
          <p:nvPr/>
        </p:nvPicPr>
        <p:blipFill>
          <a:blip r:embed="rId6" cstate="print"/>
          <a:srcRect/>
          <a:stretch>
            <a:fillRect/>
          </a:stretch>
        </p:blipFill>
        <p:spPr bwMode="auto">
          <a:xfrm>
            <a:off x="4429124" y="3286124"/>
            <a:ext cx="2571768" cy="3429024"/>
          </a:xfrm>
          <a:prstGeom prst="rect">
            <a:avLst/>
          </a:prstGeom>
          <a:noFill/>
        </p:spPr>
      </p:pic>
      <p:pic>
        <p:nvPicPr>
          <p:cNvPr id="17417" name="Picture 9" descr="D:\Фотографии\Личные фото\фотографии РУСЛАНА\с моего тел\Фото\Фото0539.jpg"/>
          <p:cNvPicPr>
            <a:picLocks noChangeAspect="1" noChangeArrowheads="1"/>
          </p:cNvPicPr>
          <p:nvPr/>
        </p:nvPicPr>
        <p:blipFill>
          <a:blip r:embed="rId7" cstate="print"/>
          <a:srcRect/>
          <a:stretch>
            <a:fillRect/>
          </a:stretch>
        </p:blipFill>
        <p:spPr bwMode="auto">
          <a:xfrm>
            <a:off x="6572264" y="3286124"/>
            <a:ext cx="2464594" cy="3286124"/>
          </a:xfrm>
          <a:prstGeom prst="rect">
            <a:avLst/>
          </a:prstGeom>
          <a:noFill/>
        </p:spPr>
      </p:pic>
      <p:pic>
        <p:nvPicPr>
          <p:cNvPr id="10" name="Picture 2" descr="http://cs304807.userapi.com/v304807661/f69/yO44xdJRX48.jpg"/>
          <p:cNvPicPr>
            <a:picLocks noChangeAspect="1" noChangeArrowheads="1"/>
          </p:cNvPicPr>
          <p:nvPr/>
        </p:nvPicPr>
        <p:blipFill>
          <a:blip r:embed="rId8"/>
          <a:srcRect/>
          <a:stretch>
            <a:fillRect/>
          </a:stretch>
        </p:blipFill>
        <p:spPr bwMode="auto">
          <a:xfrm>
            <a:off x="4429093" y="0"/>
            <a:ext cx="4714907" cy="3143272"/>
          </a:xfrm>
          <a:prstGeom prst="rect">
            <a:avLst/>
          </a:prstGeom>
          <a:noFill/>
        </p:spPr>
      </p:pic>
      <p:pic>
        <p:nvPicPr>
          <p:cNvPr id="1026" name="Picture 2"/>
          <p:cNvPicPr>
            <a:picLocks noChangeAspect="1" noChangeArrowheads="1"/>
          </p:cNvPicPr>
          <p:nvPr/>
        </p:nvPicPr>
        <p:blipFill>
          <a:blip r:embed="rId9" cstate="print"/>
          <a:srcRect/>
          <a:stretch>
            <a:fillRect/>
          </a:stretch>
        </p:blipFill>
        <p:spPr bwMode="auto">
          <a:xfrm>
            <a:off x="2500298" y="0"/>
            <a:ext cx="2143140" cy="285752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142852"/>
            <a:ext cx="4646875" cy="3500438"/>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193511" y="0"/>
            <a:ext cx="4950489" cy="3713165"/>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0" y="3571876"/>
            <a:ext cx="4381358" cy="3286124"/>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3929058" y="3357562"/>
            <a:ext cx="2713025" cy="3617367"/>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cstate="print"/>
          <a:srcRect/>
          <a:stretch>
            <a:fillRect/>
          </a:stretch>
        </p:blipFill>
        <p:spPr bwMode="auto">
          <a:xfrm>
            <a:off x="6572264" y="3571876"/>
            <a:ext cx="2571736" cy="3428982"/>
          </a:xfrm>
          <a:prstGeom prst="rect">
            <a:avLst/>
          </a:prstGeom>
          <a:noFill/>
          <a:ln w="9525">
            <a:noFill/>
            <a:miter lim="800000"/>
            <a:headEnd/>
            <a:tailEnd/>
          </a:ln>
          <a:effectLst/>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85720" y="357166"/>
            <a:ext cx="5214974"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Волонтёрский труд не оплачивается. Волонтёры — не только </a:t>
            </a:r>
            <a:r>
              <a:rPr kumimoji="0" lang="ru-RU" sz="14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hlinkClick r:id="rId2" tooltip="Альтруист"/>
              </a:rPr>
              <a:t>альтруисты</a:t>
            </a:r>
            <a:r>
              <a:rPr kumimoji="0" lang="ru-RU" sz="14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они работают ради приобретения опыта, специальных навыков и знаний, установления личных контактов. Часто волонтерская деятельность — это путь к оплачиваемой работе, здесь всегда есть возможность проявить и зарекомендовать себя с лучшей стороны, попробовать себя в разных сферах деятельности и определиться с выбором жизненного пути.</a:t>
            </a:r>
            <a:endParaRPr kumimoji="0" lang="ru-RU" sz="12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Придавая большое значение волонтёрской деятельности, </a:t>
            </a:r>
            <a:r>
              <a:rPr kumimoji="0" lang="ru-RU" sz="1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3" tooltip="Организация Объединённых Наций"/>
              </a:rPr>
              <a:t>ООН</a:t>
            </a:r>
            <a:r>
              <a:rPr kumimoji="0" lang="ru-RU" sz="1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учредила </a:t>
            </a:r>
            <a:r>
              <a:rPr kumimoji="0" lang="ru-RU" sz="1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hlinkClick r:id="rId4" tooltip="Международный день добровольцев во имя экономического и социального развития"/>
              </a:rPr>
              <a:t>Международный день добровольцев во имя экономического и социального развития</a:t>
            </a:r>
            <a:r>
              <a:rPr kumimoji="0" lang="ru-RU" sz="1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ru-RU" sz="1400" b="1" i="1" u="none" strike="noStrike" cap="none" normalizeH="0" baseline="0" dirty="0" smtClean="0">
                <a:ln>
                  <a:noFill/>
                </a:ln>
                <a:solidFill>
                  <a:srgbClr val="7030A0"/>
                </a:solidFill>
                <a:effectLst/>
                <a:latin typeface="Tahoma" pitchFamily="34" charset="0"/>
                <a:ea typeface="Times New Roman" pitchFamily="18" charset="0"/>
                <a:cs typeface="Tahoma" pitchFamily="34" charset="0"/>
              </a:rPr>
              <a:t> – 5 декабря</a:t>
            </a:r>
            <a:endParaRPr kumimoji="0" lang="ru-RU" sz="1800" b="1" i="1" u="none" strike="noStrike" cap="none" normalizeH="0" baseline="0" dirty="0" smtClean="0">
              <a:ln>
                <a:noFill/>
              </a:ln>
              <a:solidFill>
                <a:srgbClr val="7030A0"/>
              </a:solidFill>
              <a:effectLst/>
              <a:latin typeface="Arial" pitchFamily="34" charset="0"/>
              <a:cs typeface="Arial" pitchFamily="34" charset="0"/>
            </a:endParaRPr>
          </a:p>
        </p:txBody>
      </p:sp>
      <p:pic>
        <p:nvPicPr>
          <p:cNvPr id="18434" name="Picture 2" descr="D:\Фотографии\Личные фото\фотографии РУСЛАНА\с моего тел\Фото\Фото0537.jpg"/>
          <p:cNvPicPr>
            <a:picLocks noChangeAspect="1" noChangeArrowheads="1"/>
          </p:cNvPicPr>
          <p:nvPr/>
        </p:nvPicPr>
        <p:blipFill>
          <a:blip r:embed="rId5" cstate="print"/>
          <a:srcRect/>
          <a:stretch>
            <a:fillRect/>
          </a:stretch>
        </p:blipFill>
        <p:spPr bwMode="auto">
          <a:xfrm>
            <a:off x="5786446" y="571480"/>
            <a:ext cx="3090963" cy="4121284"/>
          </a:xfrm>
          <a:prstGeom prst="rect">
            <a:avLst/>
          </a:prstGeom>
          <a:noFill/>
        </p:spPr>
      </p:pic>
      <p:pic>
        <p:nvPicPr>
          <p:cNvPr id="18436" name="Picture 4" descr="http://cs405418.userapi.com/v405418661/3410/KjukJWT4530.jpg"/>
          <p:cNvPicPr>
            <a:picLocks noChangeAspect="1" noChangeArrowheads="1"/>
          </p:cNvPicPr>
          <p:nvPr/>
        </p:nvPicPr>
        <p:blipFill>
          <a:blip r:embed="rId6"/>
          <a:srcRect/>
          <a:stretch>
            <a:fillRect/>
          </a:stretch>
        </p:blipFill>
        <p:spPr bwMode="auto">
          <a:xfrm>
            <a:off x="4214810" y="3500438"/>
            <a:ext cx="4579123" cy="3052749"/>
          </a:xfrm>
          <a:prstGeom prst="rect">
            <a:avLst/>
          </a:prstGeom>
          <a:noFill/>
        </p:spPr>
      </p:pic>
      <p:pic>
        <p:nvPicPr>
          <p:cNvPr id="18438" name="Picture 6" descr="http://cs405418.userapi.com/v405418661/3302/1OQesLiWlNo.jpg"/>
          <p:cNvPicPr>
            <a:picLocks noChangeAspect="1" noChangeArrowheads="1"/>
          </p:cNvPicPr>
          <p:nvPr/>
        </p:nvPicPr>
        <p:blipFill>
          <a:blip r:embed="rId7"/>
          <a:srcRect/>
          <a:stretch>
            <a:fillRect/>
          </a:stretch>
        </p:blipFill>
        <p:spPr bwMode="auto">
          <a:xfrm>
            <a:off x="214282" y="3500437"/>
            <a:ext cx="3714776" cy="3070329"/>
          </a:xfrm>
          <a:prstGeom prst="rect">
            <a:avLst/>
          </a:prstGeom>
          <a:noFill/>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142852"/>
            <a:ext cx="9001156" cy="1508105"/>
          </a:xfrm>
          <a:prstGeom prst="rect">
            <a:avLst/>
          </a:prstGeom>
        </p:spPr>
        <p:txBody>
          <a:bodyPr wrap="square">
            <a:spAutoFit/>
          </a:bodyPr>
          <a:lstStyle/>
          <a:p>
            <a:pPr algn="ctr"/>
            <a:r>
              <a:rPr lang="ru-RU" sz="2000" b="1" dirty="0">
                <a:solidFill>
                  <a:srgbClr val="FF0000"/>
                </a:solidFill>
              </a:rPr>
              <a:t>История </a:t>
            </a:r>
            <a:r>
              <a:rPr lang="ru-RU" sz="2000" b="1" dirty="0" err="1">
                <a:solidFill>
                  <a:srgbClr val="FF0000"/>
                </a:solidFill>
              </a:rPr>
              <a:t>волонтерства</a:t>
            </a:r>
            <a:r>
              <a:rPr lang="ru-RU" sz="2000" b="1" dirty="0">
                <a:solidFill>
                  <a:srgbClr val="FF0000"/>
                </a:solidFill>
              </a:rPr>
              <a:t> (добровольчества)</a:t>
            </a:r>
          </a:p>
          <a:p>
            <a:r>
              <a:rPr lang="ru-RU" dirty="0">
                <a:solidFill>
                  <a:srgbClr val="7030A0"/>
                </a:solidFill>
              </a:rPr>
              <a:t>История </a:t>
            </a:r>
            <a:r>
              <a:rPr lang="ru-RU" dirty="0" err="1">
                <a:solidFill>
                  <a:srgbClr val="7030A0"/>
                </a:solidFill>
              </a:rPr>
              <a:t>волонтерства</a:t>
            </a:r>
            <a:r>
              <a:rPr lang="ru-RU" dirty="0">
                <a:solidFill>
                  <a:srgbClr val="7030A0"/>
                </a:solidFill>
              </a:rPr>
              <a:t>, благотворительности, бескорыстной помощи нуждающимся, думается, ничуть не короче истории самого человечества. Особенную актуальность эти идеи получили в связи с распространением христианства, где заповедь о милосердии, о любви к ближнему является одной из центральных.</a:t>
            </a:r>
          </a:p>
        </p:txBody>
      </p:sp>
      <p:sp>
        <p:nvSpPr>
          <p:cNvPr id="4" name="Прямоугольник 3"/>
          <p:cNvSpPr/>
          <p:nvPr/>
        </p:nvSpPr>
        <p:spPr>
          <a:xfrm>
            <a:off x="285720" y="1714488"/>
            <a:ext cx="4572000" cy="4801314"/>
          </a:xfrm>
          <a:prstGeom prst="rect">
            <a:avLst/>
          </a:prstGeom>
        </p:spPr>
        <p:txBody>
          <a:bodyPr>
            <a:spAutoFit/>
          </a:bodyPr>
          <a:lstStyle/>
          <a:p>
            <a:r>
              <a:rPr lang="ru-RU" dirty="0"/>
              <a:t>В Византии, в неделю Ваий (праздник Входа Господня в Иерусалим) и в другие крупные церковные праздники император выходил на улицы и сам раздавал милостыню нищим. Разумеется, его примеру следовало большинство состоятельных граждан империи. В Византии же появились первые богадельни, дававшие приют беспомощным старикам. </a:t>
            </a:r>
            <a:r>
              <a:rPr lang="ru-RU" dirty="0" err="1"/>
              <a:t>Волонтерство</a:t>
            </a:r>
            <a:r>
              <a:rPr lang="ru-RU" dirty="0"/>
              <a:t> в Европе средних веков подразумевало помимо всего прочего и неблагодарную профессию </a:t>
            </a:r>
            <a:r>
              <a:rPr lang="ru-RU" dirty="0" err="1"/>
              <a:t>божедома</a:t>
            </a:r>
            <a:r>
              <a:rPr lang="ru-RU" dirty="0"/>
              <a:t> во время эпидемий чумы и холеры. Странствующие врачи пытались лечить инфицированных прижиганием бубонов, прочими нехитрыми, почти шарлатанскими средствами того времени и в итоге заражались сами.</a:t>
            </a:r>
          </a:p>
        </p:txBody>
      </p:sp>
      <p:pic>
        <p:nvPicPr>
          <p:cNvPr id="19460" name="Picture 4" descr="http://i.mr7.ru/photos/2012/01/890x675_ow0bmx46e05aD7cQ3lkk.jpg"/>
          <p:cNvPicPr>
            <a:picLocks noChangeAspect="1" noChangeArrowheads="1"/>
          </p:cNvPicPr>
          <p:nvPr/>
        </p:nvPicPr>
        <p:blipFill>
          <a:blip r:embed="rId2"/>
          <a:srcRect/>
          <a:stretch>
            <a:fillRect/>
          </a:stretch>
        </p:blipFill>
        <p:spPr bwMode="auto">
          <a:xfrm>
            <a:off x="5000628" y="2143116"/>
            <a:ext cx="3840175" cy="4214841"/>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286808" cy="2862322"/>
          </a:xfrm>
          <a:prstGeom prst="rect">
            <a:avLst/>
          </a:prstGeom>
        </p:spPr>
        <p:txBody>
          <a:bodyPr wrap="square">
            <a:spAutoFit/>
          </a:bodyPr>
          <a:lstStyle/>
          <a:p>
            <a:r>
              <a:rPr lang="ru-RU" b="1" i="1" dirty="0" smtClean="0">
                <a:solidFill>
                  <a:srgbClr val="7030A0"/>
                </a:solidFill>
              </a:rPr>
              <a:t>Французское «</a:t>
            </a:r>
            <a:r>
              <a:rPr lang="ru-RU" b="1" i="1" dirty="0" err="1" smtClean="0">
                <a:solidFill>
                  <a:srgbClr val="7030A0"/>
                </a:solidFill>
              </a:rPr>
              <a:t>volontaire</a:t>
            </a:r>
            <a:r>
              <a:rPr lang="ru-RU" b="1" i="1" dirty="0" smtClean="0">
                <a:solidFill>
                  <a:srgbClr val="7030A0"/>
                </a:solidFill>
              </a:rPr>
              <a:t>» восходит к общеиндоевропейскому корню, означающему стремление, желание: латинское «</a:t>
            </a:r>
            <a:r>
              <a:rPr lang="ru-RU" b="1" i="1" dirty="0" err="1" smtClean="0">
                <a:solidFill>
                  <a:srgbClr val="7030A0"/>
                </a:solidFill>
              </a:rPr>
              <a:t>voluntas</a:t>
            </a:r>
            <a:r>
              <a:rPr lang="ru-RU" b="1" i="1" dirty="0" smtClean="0">
                <a:solidFill>
                  <a:srgbClr val="7030A0"/>
                </a:solidFill>
              </a:rPr>
              <a:t>» и славянское «воля» . Волонтерами в XVII- XVIII веках во Франции, Англии и других странах называли людей, добровольно идущих на военную службу. В то время всеобщей воинской повинности в Европе еще не существовало, и при объявлении войны стране и королю шли служить добровольцы. Так складывалось понятие </a:t>
            </a:r>
            <a:r>
              <a:rPr lang="ru-RU" b="1" i="1" dirty="0" err="1" smtClean="0">
                <a:solidFill>
                  <a:srgbClr val="7030A0"/>
                </a:solidFill>
              </a:rPr>
              <a:t>волонтерства</a:t>
            </a:r>
            <a:r>
              <a:rPr lang="ru-RU" b="1" i="1" dirty="0" smtClean="0">
                <a:solidFill>
                  <a:srgbClr val="7030A0"/>
                </a:solidFill>
              </a:rPr>
              <a:t> за границей, хотя и в России в XVIII веке бытовал термин «</a:t>
            </a:r>
            <a:r>
              <a:rPr lang="ru-RU" b="1" i="1" dirty="0" err="1" smtClean="0">
                <a:solidFill>
                  <a:srgbClr val="7030A0"/>
                </a:solidFill>
              </a:rPr>
              <a:t>волентир</a:t>
            </a:r>
            <a:r>
              <a:rPr lang="ru-RU" b="1" i="1" dirty="0" smtClean="0">
                <a:solidFill>
                  <a:srgbClr val="7030A0"/>
                </a:solidFill>
              </a:rPr>
              <a:t>» или «</a:t>
            </a:r>
            <a:r>
              <a:rPr lang="ru-RU" b="1" i="1" dirty="0" err="1" smtClean="0">
                <a:solidFill>
                  <a:srgbClr val="7030A0"/>
                </a:solidFill>
              </a:rPr>
              <a:t>вулентёр</a:t>
            </a:r>
            <a:r>
              <a:rPr lang="ru-RU" b="1" i="1" dirty="0" smtClean="0">
                <a:solidFill>
                  <a:srgbClr val="7030A0"/>
                </a:solidFill>
              </a:rPr>
              <a:t>» с тем же значением. Современное, более широкое понимание слово «волонтер» получило лишь в ХХ столетии.</a:t>
            </a:r>
            <a:endParaRPr lang="ru-RU" b="1" i="1" dirty="0">
              <a:solidFill>
                <a:srgbClr val="7030A0"/>
              </a:solidFill>
            </a:endParaRPr>
          </a:p>
        </p:txBody>
      </p:sp>
      <p:pic>
        <p:nvPicPr>
          <p:cNvPr id="1026" name="Picture 2" descr="http://im5-tub-ru.yandex.net/i?id=188811387-27-72&amp;n=21"/>
          <p:cNvPicPr>
            <a:picLocks noChangeAspect="1" noChangeArrowheads="1"/>
          </p:cNvPicPr>
          <p:nvPr/>
        </p:nvPicPr>
        <p:blipFill>
          <a:blip r:embed="rId2"/>
          <a:srcRect/>
          <a:stretch>
            <a:fillRect/>
          </a:stretch>
        </p:blipFill>
        <p:spPr bwMode="auto">
          <a:xfrm>
            <a:off x="2071670" y="2945099"/>
            <a:ext cx="6072230" cy="3324213"/>
          </a:xfrm>
          <a:prstGeom prst="rect">
            <a:avLst/>
          </a:prstGeom>
          <a:noFill/>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1810</Words>
  <Application>Microsoft Office PowerPoint</Application>
  <PresentationFormat>Экран (4:3)</PresentationFormat>
  <Paragraphs>80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kamnev</dc:creator>
  <cp:lastModifiedBy>Buldins</cp:lastModifiedBy>
  <cp:revision>16</cp:revision>
  <dcterms:created xsi:type="dcterms:W3CDTF">2012-11-19T12:42:39Z</dcterms:created>
  <dcterms:modified xsi:type="dcterms:W3CDTF">2018-02-22T11:03:06Z</dcterms:modified>
</cp:coreProperties>
</file>