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5pPr>
    <a:lvl6pPr marL="2286000" algn="l" defTabSz="914400" rtl="0" eaLnBrk="1" latinLnBrk="0" hangingPunct="1"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6pPr>
    <a:lvl7pPr marL="2743200" algn="l" defTabSz="914400" rtl="0" eaLnBrk="1" latinLnBrk="0" hangingPunct="1"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7pPr>
    <a:lvl8pPr marL="3200400" algn="l" defTabSz="914400" rtl="0" eaLnBrk="1" latinLnBrk="0" hangingPunct="1"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8pPr>
    <a:lvl9pPr marL="3657600" algn="l" defTabSz="914400" rtl="0" eaLnBrk="1" latinLnBrk="0" hangingPunct="1">
      <a:defRPr sz="5400" kern="1200">
        <a:solidFill>
          <a:schemeClr val="tx1"/>
        </a:solidFill>
        <a:latin typeface="Arbat" pitchFamily="2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0000FF"/>
    <a:srgbClr val="009900"/>
    <a:srgbClr val="003300"/>
    <a:srgbClr val="FF0000"/>
    <a:srgbClr val="33CC33"/>
    <a:srgbClr val="CC0099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18" autoAdjust="0"/>
    <p:restoredTop sz="94660"/>
  </p:normalViewPr>
  <p:slideViewPr>
    <p:cSldViewPr>
      <p:cViewPr varScale="1">
        <p:scale>
          <a:sx n="65" d="100"/>
          <a:sy n="65" d="100"/>
        </p:scale>
        <p:origin x="-1256" y="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10856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0856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2C8217B-A963-48D9-9803-B435EC9CCD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E967E-61D4-4897-91CE-8B089571B3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561304-646B-4B60-A0A6-743D5D36E1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BBDCAF-ACCB-4B76-A241-7B1BD063A2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05FD5-1C3B-451A-8BB8-C5E0053C45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948FAA-BECC-4D53-9819-71255848F3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1D4AFB-4A97-4E2E-B6C6-DF9A096A5E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00C473-4DC3-45A2-8549-5A0D8F674D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C3F00-1B7B-4A77-A79F-9E34C52D32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59AD85-CD3F-4155-8435-2B34B6AA5B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08BDA4-97FE-448F-A46D-BE46C3E381B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C17DD3-1057-421A-B599-C3014A1D66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34" charset="0"/>
              </a:defRPr>
            </a:lvl1pPr>
          </a:lstStyle>
          <a:p>
            <a:pPr>
              <a:defRPr/>
            </a:pPr>
            <a:fld id="{44230963-6434-41C8-8061-F9E9E517C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752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752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752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752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752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753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hlink"/>
                </a:solidFill>
                <a:latin typeface="Arial" charset="0"/>
              </a:endParaRPr>
            </a:p>
          </p:txBody>
        </p:sp>
        <p:sp>
          <p:nvSpPr>
            <p:cNvPr id="10753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10753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  <a:latin typeface="Arial" charset="0"/>
              </a:endParaRPr>
            </a:p>
          </p:txBody>
        </p:sp>
        <p:sp>
          <p:nvSpPr>
            <p:cNvPr id="10753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1800">
                <a:solidFill>
                  <a:schemeClr val="accent2"/>
                </a:solidFill>
                <a:latin typeface="Arial" charset="0"/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753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  <p:sldLayoutId id="2147483765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08625" y="6308725"/>
            <a:ext cx="3240088" cy="333375"/>
          </a:xfrm>
        </p:spPr>
        <p:txBody>
          <a:bodyPr/>
          <a:lstStyle/>
          <a:p>
            <a:pPr eaLnBrk="1" hangingPunct="1"/>
            <a:r>
              <a:rPr lang="ru-RU" sz="1600" b="1" i="1" smtClean="0">
                <a:solidFill>
                  <a:schemeClr val="hlink"/>
                </a:solidFill>
              </a:rPr>
              <a:t>Автор Булдина Л.В.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 flipH="1">
            <a:off x="2987675" y="5589588"/>
            <a:ext cx="71438" cy="430212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ru-RU" sz="2400" b="1" i="1" smtClean="0">
              <a:solidFill>
                <a:schemeClr val="accent2"/>
              </a:solidFill>
            </a:endParaRPr>
          </a:p>
        </p:txBody>
      </p:sp>
      <p:sp>
        <p:nvSpPr>
          <p:cNvPr id="3076" name="WordArt 8"/>
          <p:cNvSpPr>
            <a:spLocks noChangeArrowheads="1" noChangeShapeType="1" noTextEdit="1"/>
          </p:cNvSpPr>
          <p:nvPr/>
        </p:nvSpPr>
        <p:spPr bwMode="auto">
          <a:xfrm>
            <a:off x="2771775" y="3141663"/>
            <a:ext cx="5400675" cy="8636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геометрическая</a:t>
            </a:r>
          </a:p>
        </p:txBody>
      </p:sp>
      <p:sp>
        <p:nvSpPr>
          <p:cNvPr id="3077" name="WordArt 9"/>
          <p:cNvSpPr>
            <a:spLocks noChangeArrowheads="1" noChangeShapeType="1" noTextEdit="1"/>
          </p:cNvSpPr>
          <p:nvPr/>
        </p:nvSpPr>
        <p:spPr bwMode="auto">
          <a:xfrm>
            <a:off x="2268538" y="1628775"/>
            <a:ext cx="5832475" cy="12954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Арифметическая и</a:t>
            </a:r>
          </a:p>
        </p:txBody>
      </p:sp>
      <p:sp>
        <p:nvSpPr>
          <p:cNvPr id="3078" name="WordArt 10"/>
          <p:cNvSpPr>
            <a:spLocks noChangeArrowheads="1" noChangeShapeType="1" noTextEdit="1"/>
          </p:cNvSpPr>
          <p:nvPr/>
        </p:nvSpPr>
        <p:spPr bwMode="auto">
          <a:xfrm>
            <a:off x="2843213" y="4005263"/>
            <a:ext cx="3889375" cy="1223962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ru-RU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прогрессии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242888"/>
            <a:ext cx="8229600" cy="1341438"/>
          </a:xfrm>
        </p:spPr>
        <p:txBody>
          <a:bodyPr/>
          <a:lstStyle/>
          <a:p>
            <a:pPr algn="ctr" eaLnBrk="1" hangingPunct="1"/>
            <a:r>
              <a:rPr lang="ru-RU" b="1" smtClean="0"/>
              <a:t>Ч Е Р Н Ы Й  Я Щ И К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08050"/>
            <a:ext cx="8785225" cy="576103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Конкурс «Черный ящик». Слово «прогрессия»- латинское (</a:t>
            </a:r>
            <a:r>
              <a:rPr lang="en-US" sz="1400" smtClean="0"/>
              <a:t>progressio </a:t>
            </a:r>
            <a:r>
              <a:rPr lang="ru-RU" sz="1400" smtClean="0"/>
              <a:t>- движение вперед (как слово «прогресс»).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С начала нашей эры известна следующая задача-легенда: «ин­дийский царь Шерам позвал к себе изобретателя шахматной игры, своего подданного Сету, чтобы наградить его за остроумную вы­думку. Сета, издеваясь над царем, потребовал за первую клетку шахматной доски 1 пшеничное зерно, за вторую - 2 зерна, за третью - 4 зерна и т. д. Оказалось, что царь не был в состоянии вы­полнить это «скромное» желание Сеты».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В задаче надо найти сумму 64 членов геометрической прогрес­сии 1; 2; 22 ; 2 3; ...; 263 с первым членом 1 и знаменателем 2. Эта сумма равна 264- 1 = 18 446 744 073 709 551 615.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Такое количество зерен можно собрать лишь с урожая планеты, поверхность которой примерно в 2000 раз больше поверхности Земли.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Задачи на геометрические и арифметические прогрессии встре­чаются у вавилонян, в египетских папирусах, в древнекитайском трактате «Математика в 9 книгах». Так, в одной из клинописных табличек вавилонян предлагается найти сумму первых девяти чле­нов геометрической прогрессии 1; 2; 22; ...; 2</a:t>
            </a:r>
            <a:r>
              <a:rPr lang="en-US" sz="1400" smtClean="0"/>
              <a:t>n</a:t>
            </a:r>
            <a:r>
              <a:rPr lang="ru-RU" sz="1400" smtClean="0"/>
              <a:t>-1....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Вот другая задача, которую решали в Древнем Вавилоне во втором тысячелетии до новой эры: «10 братьев, 1 и две трети мины серебра. Брат над братом поднимается, на сколько поднимается, не знаю. Доля восьмого 6 шекелей. Брат над братом - на сколько он выше?»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Здесь требуется по сумме первых десяти членов геометриче­ской прогрессии 1 и двух третей мины (1 мина = 60 шекелей) и из­вестному восьмому члену определить разность арифметической прогрессии.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Отметим также, что Архимед знал, что такое геометрическая прогрессия, и умел вычислять сумму любого числа ее членов. Пра­вило нахождения суммы членов арифметической прогрессии впер­вые встречается в «Книге абака» (1202) Леонардо Пизанского. Формула для суммы бесконечно убывающей геометрической про­грессии была известна П. Ферма (</a:t>
            </a:r>
            <a:r>
              <a:rPr lang="en-US" sz="1400" smtClean="0"/>
              <a:t>XVII </a:t>
            </a:r>
            <a:r>
              <a:rPr lang="ru-RU" sz="1400" smtClean="0"/>
              <a:t>в.).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400" smtClean="0"/>
              <a:t>            В старорусском юридическом сборнике «Русская правда» (</a:t>
            </a:r>
            <a:r>
              <a:rPr lang="en-US" sz="1400" smtClean="0"/>
              <a:t>X</a:t>
            </a:r>
            <a:r>
              <a:rPr lang="ru-RU" sz="1400" smtClean="0"/>
              <a:t>-</a:t>
            </a:r>
            <a:r>
              <a:rPr lang="en-US" sz="1400" smtClean="0"/>
              <a:t>XI </a:t>
            </a:r>
            <a:r>
              <a:rPr lang="ru-RU" sz="1400" smtClean="0"/>
              <a:t>вв.) содержатся выкладки количества зерна, собранного с определенного участка земли; некоторые из них содержат вычис­ление суммы геометрической прогрессии со знаменателем 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987675" y="2276475"/>
            <a:ext cx="360363" cy="360363"/>
          </a:xfrm>
        </p:spPr>
        <p:txBody>
          <a:bodyPr/>
          <a:lstStyle/>
          <a:p>
            <a:pPr eaLnBrk="1" hangingPunct="1"/>
            <a:r>
              <a:rPr lang="ru-RU" sz="2000" smtClean="0">
                <a:solidFill>
                  <a:srgbClr val="CC0099"/>
                </a:solidFill>
              </a:rPr>
              <a:t>2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i="1" smtClean="0">
                <a:solidFill>
                  <a:srgbClr val="CC0099"/>
                </a:solidFill>
              </a:rPr>
              <a:t> С формулой</a:t>
            </a:r>
            <a:r>
              <a:rPr lang="ru-RU" sz="2000" smtClean="0">
                <a:solidFill>
                  <a:srgbClr val="CC0099"/>
                </a:solidFill>
              </a:rPr>
              <a:t>  </a:t>
            </a:r>
            <a:r>
              <a:rPr lang="en-US" sz="2000" smtClean="0">
                <a:solidFill>
                  <a:srgbClr val="CC0099"/>
                </a:solidFill>
              </a:rPr>
              <a:t>S</a:t>
            </a:r>
            <a:r>
              <a:rPr lang="ru-RU" sz="2000" smtClean="0">
                <a:solidFill>
                  <a:srgbClr val="CC0099"/>
                </a:solidFill>
              </a:rPr>
              <a:t> = </a:t>
            </a:r>
            <a:r>
              <a:rPr lang="ru-RU" sz="2000" u="sng" smtClean="0">
                <a:solidFill>
                  <a:srgbClr val="CC0099"/>
                </a:solidFill>
              </a:rPr>
              <a:t>( а</a:t>
            </a:r>
            <a:r>
              <a:rPr lang="ru-RU" sz="1000" u="sng" smtClean="0">
                <a:solidFill>
                  <a:srgbClr val="CC0099"/>
                </a:solidFill>
              </a:rPr>
              <a:t>1</a:t>
            </a:r>
            <a:r>
              <a:rPr lang="ru-RU" sz="2000" u="sng" smtClean="0">
                <a:solidFill>
                  <a:srgbClr val="CC0099"/>
                </a:solidFill>
              </a:rPr>
              <a:t> + а</a:t>
            </a:r>
            <a:r>
              <a:rPr lang="en-US" sz="1000" u="sng" smtClean="0">
                <a:solidFill>
                  <a:srgbClr val="CC0099"/>
                </a:solidFill>
              </a:rPr>
              <a:t>n</a:t>
            </a:r>
            <a:r>
              <a:rPr lang="ru-RU" sz="1000" u="sng" smtClean="0">
                <a:solidFill>
                  <a:srgbClr val="CC0099"/>
                </a:solidFill>
              </a:rPr>
              <a:t> </a:t>
            </a:r>
            <a:r>
              <a:rPr lang="ru-RU" sz="2000" u="sng" smtClean="0">
                <a:solidFill>
                  <a:srgbClr val="CC0099"/>
                </a:solidFill>
              </a:rPr>
              <a:t>)</a:t>
            </a:r>
            <a:r>
              <a:rPr lang="ru-RU" sz="1000" u="sng" smtClean="0">
                <a:solidFill>
                  <a:srgbClr val="CC0099"/>
                </a:solidFill>
              </a:rPr>
              <a:t> * </a:t>
            </a:r>
            <a:r>
              <a:rPr lang="en-US" sz="2000" u="sng" smtClean="0">
                <a:solidFill>
                  <a:srgbClr val="CC0099"/>
                </a:solidFill>
              </a:rPr>
              <a:t>n</a:t>
            </a:r>
            <a:r>
              <a:rPr lang="ru-RU" sz="2000" u="sng" smtClean="0">
                <a:solidFill>
                  <a:srgbClr val="CC0099"/>
                </a:solidFill>
              </a:rPr>
              <a:t>  </a:t>
            </a:r>
            <a:r>
              <a:rPr lang="ru-RU" sz="2000" i="1" smtClean="0">
                <a:solidFill>
                  <a:srgbClr val="CC0099"/>
                </a:solidFill>
              </a:rPr>
              <a:t>связан один из эпизодов биографии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i="1" smtClean="0">
              <a:solidFill>
                <a:srgbClr val="CC0099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i="1" smtClean="0">
                <a:solidFill>
                  <a:srgbClr val="CC0099"/>
                </a:solidFill>
              </a:rPr>
              <a:t>      Гаусса. Однажды на уроке, чтобы занять первоклассников, пока он будет занят с учениками другого класса, учитель велел сложить числа от 1 до 100 , надеясь, что это займет много времени, но маленький Гаусс сразу сообразил, что 1 +100=101, 2 + 99 = 101 и т.д. И таких чисел будет 50. Осталось умножить101 на 50. Это он сделал в уме. Едва закончил учитель чтение условия, он предъявил ответ, записанный на грифельной доске. Изумленный учитель понял, что это самый способный ученик в его практике. В дальнейшем Гаусс сделал много замечательных открытий. Его даже называли « царем математики».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ru-RU" sz="2000" i="1" smtClean="0">
              <a:solidFill>
                <a:srgbClr val="CC0099"/>
              </a:solidFill>
            </a:endParaRPr>
          </a:p>
        </p:txBody>
      </p:sp>
      <p:sp>
        <p:nvSpPr>
          <p:cNvPr id="13316" name="WordArt 4"/>
          <p:cNvSpPr>
            <a:spLocks noChangeArrowheads="1" noChangeShapeType="1" noTextEdit="1"/>
          </p:cNvSpPr>
          <p:nvPr/>
        </p:nvSpPr>
        <p:spPr bwMode="auto">
          <a:xfrm>
            <a:off x="900113" y="620713"/>
            <a:ext cx="7272337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Э Р У Д И 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1600" i="1" dirty="0" smtClean="0">
                <a:solidFill>
                  <a:srgbClr val="0000CC"/>
                </a:solidFill>
              </a:rPr>
              <a:t>ЦЕЛИ УРОКА:1.</a:t>
            </a:r>
            <a:r>
              <a:rPr lang="ru-RU" sz="1600" dirty="0" smtClean="0">
                <a:solidFill>
                  <a:srgbClr val="0000CC"/>
                </a:solidFill>
              </a:rPr>
              <a:t>Обобщить и систематизировать материал по данной теме.2.Содействовать рациональной организации труда; введением игровой ситуации снять нервно-психическое напряжение, развивать познавательные процессы, память, воображение, мышление, внимание ,наблюдательность, сообразительность, выработать самооценку в выборе пути.3.Повысить интерес к нестандартным задачам, сформировать положительный мотив учения.</a:t>
            </a:r>
            <a:endParaRPr lang="ru-RU" sz="1600" i="1" dirty="0" smtClean="0">
              <a:solidFill>
                <a:srgbClr val="0000CC"/>
              </a:solidFill>
            </a:endParaRPr>
          </a:p>
        </p:txBody>
      </p:sp>
      <p:graphicFrame>
        <p:nvGraphicFramePr>
          <p:cNvPr id="109614" name="Group 46"/>
          <p:cNvGraphicFramePr>
            <a:graphicFrameLocks noGrp="1"/>
          </p:cNvGraphicFramePr>
          <p:nvPr>
            <p:ph idx="1"/>
          </p:nvPr>
        </p:nvGraphicFramePr>
        <p:xfrm>
          <a:off x="1403350" y="1916113"/>
          <a:ext cx="6408738" cy="4986401"/>
        </p:xfrm>
        <a:graphic>
          <a:graphicData uri="http://schemas.openxmlformats.org/drawingml/2006/table">
            <a:tbl>
              <a:tblPr/>
              <a:tblGrid>
                <a:gridCol w="2160588"/>
                <a:gridCol w="2160587"/>
                <a:gridCol w="2087563"/>
              </a:tblGrid>
              <a:tr h="15001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  <a:r>
                        <a:rPr kumimoji="0" lang="ru-RU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bat" pitchFamily="2" charset="0"/>
                        </a:rPr>
                        <a:t>Т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366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5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</a:t>
                      </a:r>
                      <a:r>
                        <a:rPr kumimoji="0" lang="en-US" sz="72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33CC33"/>
                          </a:solidFill>
                          <a:effectLst/>
                          <a:latin typeface="Arial" charset="0"/>
                        </a:rPr>
                        <a:t>!</a:t>
                      </a:r>
                      <a:endParaRPr kumimoji="0" lang="ru-RU" sz="7200" b="0" i="0" u="none" strike="noStrike" cap="none" normalizeH="0" baseline="0" smtClean="0">
                        <a:ln>
                          <a:noFill/>
                        </a:ln>
                        <a:solidFill>
                          <a:srgbClr val="33CC33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ЧЕРНЫЙ</a:t>
                      </a:r>
                      <a:b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ЯЩИК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Arial" charset="0"/>
                        </a:rPr>
                        <a:t>Тест - прогноз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46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Реши задачу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tScript" pitchFamily="34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117" name="WordArt 28"/>
          <p:cNvSpPr>
            <a:spLocks noChangeArrowheads="1" noChangeShapeType="1" noTextEdit="1"/>
          </p:cNvSpPr>
          <p:nvPr/>
        </p:nvSpPr>
        <p:spPr bwMode="auto">
          <a:xfrm>
            <a:off x="1619250" y="2060575"/>
            <a:ext cx="179070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Вспомни</a:t>
            </a:r>
          </a:p>
        </p:txBody>
      </p:sp>
      <p:sp>
        <p:nvSpPr>
          <p:cNvPr id="4118" name="WordArt 35"/>
          <p:cNvSpPr>
            <a:spLocks noChangeArrowheads="1" noChangeShapeType="1" noTextEdit="1"/>
          </p:cNvSpPr>
          <p:nvPr/>
        </p:nvSpPr>
        <p:spPr bwMode="auto">
          <a:xfrm>
            <a:off x="6300788" y="2205038"/>
            <a:ext cx="1079500" cy="93662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SOS</a:t>
            </a:r>
            <a:endParaRPr lang="ru-RU" sz="3600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</a:endParaRPr>
          </a:p>
        </p:txBody>
      </p:sp>
      <p:sp>
        <p:nvSpPr>
          <p:cNvPr id="4119" name="WordArt 43"/>
          <p:cNvSpPr>
            <a:spLocks noChangeArrowheads="1" noChangeShapeType="1" noTextEdit="1"/>
          </p:cNvSpPr>
          <p:nvPr/>
        </p:nvSpPr>
        <p:spPr bwMode="auto">
          <a:xfrm>
            <a:off x="3635375" y="5661025"/>
            <a:ext cx="2016125" cy="708025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i="1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Письмо из прошлого</a:t>
            </a:r>
          </a:p>
        </p:txBody>
      </p:sp>
      <p:sp>
        <p:nvSpPr>
          <p:cNvPr id="4120" name="WordArt 45"/>
          <p:cNvSpPr>
            <a:spLocks noChangeArrowheads="1" noChangeShapeType="1" noTextEdit="1"/>
          </p:cNvSpPr>
          <p:nvPr/>
        </p:nvSpPr>
        <p:spPr bwMode="auto">
          <a:xfrm>
            <a:off x="5940425" y="5805488"/>
            <a:ext cx="1727200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ЭРУДИТ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>
                                        <p:cTn id="6" dur="5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0000CC"/>
                </a:solidFill>
              </a:rPr>
              <a:t>Привести пример последовательности.</a:t>
            </a:r>
          </a:p>
          <a:p>
            <a:pPr eaLnBrk="1" hangingPunct="1"/>
            <a:r>
              <a:rPr lang="ru-RU" smtClean="0">
                <a:solidFill>
                  <a:srgbClr val="0000CC"/>
                </a:solidFill>
              </a:rPr>
              <a:t>Привести различные способы задания последовательностей.</a:t>
            </a:r>
          </a:p>
        </p:txBody>
      </p:sp>
      <p:sp>
        <p:nvSpPr>
          <p:cNvPr id="5123" name="WordArt 7"/>
          <p:cNvSpPr>
            <a:spLocks noChangeArrowheads="1" noChangeShapeType="1" noTextEdit="1"/>
          </p:cNvSpPr>
          <p:nvPr/>
        </p:nvSpPr>
        <p:spPr bwMode="auto">
          <a:xfrm>
            <a:off x="1547813" y="692150"/>
            <a:ext cx="6553200" cy="1008063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ВСПОМНИ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16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116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2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         </a:t>
            </a:r>
            <a:r>
              <a:rPr lang="ru-RU" smtClean="0">
                <a:solidFill>
                  <a:srgbClr val="33CC33"/>
                </a:solidFill>
                <a:latin typeface="Arbat" pitchFamily="2" charset="0"/>
              </a:rPr>
              <a:t>Т</a:t>
            </a:r>
            <a:endParaRPr lang="ru-RU" smtClean="0"/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Какая последовательность называется арифметической прогрессией?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Какая последовательность называется геометрической прогрессией?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Что называется разностью арифметической прогрессии?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Что называется знаменателем геометрической прогрессии?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Какова формула </a:t>
            </a:r>
            <a:r>
              <a:rPr lang="en-US" sz="1600" i="1" smtClean="0">
                <a:solidFill>
                  <a:srgbClr val="0000CC"/>
                </a:solidFill>
              </a:rPr>
              <a:t>n</a:t>
            </a:r>
            <a:r>
              <a:rPr lang="ru-RU" sz="1600" i="1" smtClean="0">
                <a:solidFill>
                  <a:srgbClr val="0000CC"/>
                </a:solidFill>
              </a:rPr>
              <a:t> –го </a:t>
            </a:r>
            <a:r>
              <a:rPr lang="ru-RU" sz="1600" smtClean="0">
                <a:solidFill>
                  <a:srgbClr val="0000CC"/>
                </a:solidFill>
              </a:rPr>
              <a:t>члена арифметической прогрессии?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Какова формула </a:t>
            </a:r>
            <a:r>
              <a:rPr lang="en-US" sz="1600" i="1" smtClean="0">
                <a:solidFill>
                  <a:srgbClr val="0000CC"/>
                </a:solidFill>
              </a:rPr>
              <a:t>n</a:t>
            </a:r>
            <a:r>
              <a:rPr lang="ru-RU" sz="1600" i="1" smtClean="0">
                <a:solidFill>
                  <a:srgbClr val="0000CC"/>
                </a:solidFill>
              </a:rPr>
              <a:t> –го </a:t>
            </a:r>
            <a:r>
              <a:rPr lang="ru-RU" sz="1600" smtClean="0">
                <a:solidFill>
                  <a:srgbClr val="0000CC"/>
                </a:solidFill>
              </a:rPr>
              <a:t>члена геометрической прогрессии?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Формула суммы </a:t>
            </a:r>
            <a:r>
              <a:rPr lang="en-US" sz="1600" i="1" smtClean="0">
                <a:solidFill>
                  <a:srgbClr val="0000CC"/>
                </a:solidFill>
              </a:rPr>
              <a:t>n</a:t>
            </a:r>
            <a:r>
              <a:rPr lang="ru-RU" sz="1600" smtClean="0">
                <a:solidFill>
                  <a:srgbClr val="0000CC"/>
                </a:solidFill>
              </a:rPr>
              <a:t> первых членов арифметической прогрессии?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Формула суммы </a:t>
            </a:r>
            <a:r>
              <a:rPr lang="en-US" sz="1600" i="1" smtClean="0">
                <a:solidFill>
                  <a:srgbClr val="0000CC"/>
                </a:solidFill>
              </a:rPr>
              <a:t>n</a:t>
            </a:r>
            <a:r>
              <a:rPr lang="ru-RU" sz="1600" smtClean="0">
                <a:solidFill>
                  <a:srgbClr val="0000CC"/>
                </a:solidFill>
              </a:rPr>
              <a:t> первых членов геометрической прогрессии?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Свойство арифметической прогрессии.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Свойство геометрической прогрессии.</a:t>
            </a:r>
          </a:p>
          <a:p>
            <a:pPr eaLnBrk="1" hangingPunct="1"/>
            <a:r>
              <a:rPr lang="ru-RU" sz="1600" smtClean="0">
                <a:solidFill>
                  <a:srgbClr val="0000CC"/>
                </a:solidFill>
              </a:rPr>
              <a:t>Сумма бесконечно убывающей геометрической прогрессии.</a:t>
            </a:r>
          </a:p>
          <a:p>
            <a:pPr eaLnBrk="1" hangingPunct="1"/>
            <a:endParaRPr lang="ru-RU" sz="1600" smtClean="0">
              <a:solidFill>
                <a:srgbClr val="0000CC"/>
              </a:solidFill>
            </a:endParaRPr>
          </a:p>
          <a:p>
            <a:pPr eaLnBrk="1" hangingPunct="1"/>
            <a:endParaRPr lang="ru-RU" sz="1600" smtClean="0">
              <a:solidFill>
                <a:srgbClr val="0000CC"/>
              </a:solidFill>
            </a:endParaRPr>
          </a:p>
          <a:p>
            <a:pPr eaLnBrk="1" hangingPunct="1"/>
            <a:endParaRPr lang="ru-RU" sz="1600" smtClean="0">
              <a:solidFill>
                <a:srgbClr val="0000CC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                </a:t>
            </a:r>
            <a:r>
              <a:rPr lang="en-US" b="1" smtClean="0"/>
              <a:t>S O S</a:t>
            </a:r>
            <a:endParaRPr lang="ru-RU" b="1" smtClean="0"/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81200"/>
            <a:ext cx="8362950" cy="4400550"/>
          </a:xfrm>
        </p:spPr>
        <p:txBody>
          <a:bodyPr/>
          <a:lstStyle/>
          <a:p>
            <a:pPr eaLnBrk="1" hangingPunct="1"/>
            <a:r>
              <a:rPr lang="ru-RU" sz="2400" i="1" smtClean="0">
                <a:solidFill>
                  <a:srgbClr val="0000FF"/>
                </a:solidFill>
              </a:rPr>
              <a:t>Дана последовательность 2, 7, 12, 22, 27… Является ли эта последовательность арифметической прогрессией?</a:t>
            </a:r>
          </a:p>
          <a:p>
            <a:pPr eaLnBrk="1" hangingPunct="1"/>
            <a:r>
              <a:rPr lang="ru-RU" sz="2400" i="1" smtClean="0">
                <a:solidFill>
                  <a:srgbClr val="0000FF"/>
                </a:solidFill>
              </a:rPr>
              <a:t>Дана последовательность 2, 4, 8, 16… Является ли эта последовательность геометрической прогрессией?</a:t>
            </a:r>
          </a:p>
          <a:p>
            <a:pPr eaLnBrk="1" hangingPunct="1"/>
            <a:r>
              <a:rPr lang="ru-RU" sz="2400" i="1" smtClean="0">
                <a:solidFill>
                  <a:srgbClr val="0000FF"/>
                </a:solidFill>
              </a:rPr>
              <a:t>Выписали двадцать членов арифметической прогрессии 6,5; 8… Встретится ли среди них число22,5?</a:t>
            </a:r>
          </a:p>
          <a:p>
            <a:pPr eaLnBrk="1" hangingPunct="1"/>
            <a:r>
              <a:rPr lang="ru-RU" sz="2400" i="1" smtClean="0">
                <a:solidFill>
                  <a:srgbClr val="0000FF"/>
                </a:solidFill>
              </a:rPr>
              <a:t>В арифметической прогрессии известно: а</a:t>
            </a:r>
            <a:r>
              <a:rPr lang="ru-RU" sz="1200" i="1" smtClean="0">
                <a:solidFill>
                  <a:srgbClr val="0000FF"/>
                </a:solidFill>
              </a:rPr>
              <a:t>1</a:t>
            </a:r>
            <a:r>
              <a:rPr lang="ru-RU" sz="2000" i="1" smtClean="0">
                <a:solidFill>
                  <a:srgbClr val="0000FF"/>
                </a:solidFill>
              </a:rPr>
              <a:t> = 12, </a:t>
            </a:r>
            <a:r>
              <a:rPr lang="en-US" sz="2400" i="1" smtClean="0">
                <a:solidFill>
                  <a:srgbClr val="0000FF"/>
                </a:solidFill>
              </a:rPr>
              <a:t>d</a:t>
            </a:r>
            <a:r>
              <a:rPr lang="ru-RU" sz="2400" i="1" smtClean="0">
                <a:solidFill>
                  <a:srgbClr val="0000FF"/>
                </a:solidFill>
              </a:rPr>
              <a:t>=3.Сколько в этой прогрессии</a:t>
            </a:r>
            <a:r>
              <a:rPr lang="ru-RU" sz="2000" i="1" smtClean="0">
                <a:solidFill>
                  <a:srgbClr val="0000FF"/>
                </a:solidFill>
              </a:rPr>
              <a:t> положительных членов?</a:t>
            </a:r>
            <a:endParaRPr lang="ru-RU" sz="2400" i="1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5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5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5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8913"/>
            <a:ext cx="8229600" cy="360362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0000FF"/>
                </a:solidFill>
              </a:rPr>
              <a:t>              Тест - прогноз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765175"/>
            <a:ext cx="4171950" cy="5759450"/>
          </a:xfrm>
        </p:spPr>
        <p:txBody>
          <a:bodyPr/>
          <a:lstStyle/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1.Выберите верные предложения: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а) Если каждый член последовательности, начиная со второго меньше предыдущего на одно и то же число, то последовательность является арифметической прогрессией.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б) Если последовательность является геометрической прогрессией, то каждый её член, начиная со второго, равен квадратному корню из произведения соседних с ним членов.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в) Если последовательность а</a:t>
            </a:r>
            <a:r>
              <a:rPr lang="ru-RU" sz="500" smtClean="0">
                <a:solidFill>
                  <a:srgbClr val="3366CC"/>
                </a:solidFill>
              </a:rPr>
              <a:t>1</a:t>
            </a:r>
            <a:r>
              <a:rPr lang="ru-RU" sz="1200" smtClean="0">
                <a:solidFill>
                  <a:srgbClr val="3366CC"/>
                </a:solidFill>
              </a:rPr>
              <a:t>, а</a:t>
            </a:r>
            <a:r>
              <a:rPr lang="ru-RU" sz="500" smtClean="0">
                <a:solidFill>
                  <a:srgbClr val="3366CC"/>
                </a:solidFill>
              </a:rPr>
              <a:t>2</a:t>
            </a:r>
            <a:r>
              <a:rPr lang="ru-RU" sz="1200" smtClean="0">
                <a:solidFill>
                  <a:srgbClr val="3366CC"/>
                </a:solidFill>
              </a:rPr>
              <a:t>, …а</a:t>
            </a:r>
            <a:r>
              <a:rPr lang="en-US" sz="5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… является арифметической прогрессией и известен её седьмой член и девятый члены, то 2а</a:t>
            </a:r>
            <a:r>
              <a:rPr lang="ru-RU" sz="500" smtClean="0">
                <a:solidFill>
                  <a:srgbClr val="3366CC"/>
                </a:solidFill>
              </a:rPr>
              <a:t>8</a:t>
            </a:r>
            <a:r>
              <a:rPr lang="ru-RU" sz="1200" smtClean="0">
                <a:solidFill>
                  <a:srgbClr val="3366CC"/>
                </a:solidFill>
              </a:rPr>
              <a:t> = а</a:t>
            </a:r>
            <a:r>
              <a:rPr lang="ru-RU" sz="500" smtClean="0">
                <a:solidFill>
                  <a:srgbClr val="3366CC"/>
                </a:solidFill>
              </a:rPr>
              <a:t> 7</a:t>
            </a:r>
            <a:r>
              <a:rPr lang="ru-RU" sz="1200" smtClean="0">
                <a:solidFill>
                  <a:srgbClr val="3366CC"/>
                </a:solidFill>
              </a:rPr>
              <a:t>+ а</a:t>
            </a:r>
            <a:r>
              <a:rPr lang="ru-RU" sz="500" smtClean="0">
                <a:solidFill>
                  <a:srgbClr val="3366CC"/>
                </a:solidFill>
              </a:rPr>
              <a:t>9</a:t>
            </a:r>
            <a:r>
              <a:rPr lang="ru-RU" sz="1200" smtClean="0">
                <a:solidFill>
                  <a:srgbClr val="3366CC"/>
                </a:solidFill>
              </a:rPr>
              <a:t>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           1. только а;      2.только б;             3.только в;                4.а, в;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            5. б, в              6. а, б, в.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2.Дана арифметическая прогрессия 2, 1,5; 1; … Формула 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-го члена имеет вид: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AutoNum type="arabicPeriod"/>
            </a:pPr>
            <a:r>
              <a:rPr lang="ru-RU" sz="1200" smtClean="0">
                <a:solidFill>
                  <a:srgbClr val="3366CC"/>
                </a:solidFill>
              </a:rPr>
              <a:t>0,5 +2(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-1)     2.  1,5 + 0,5 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     3.   2,5 – 0,5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.            4. 2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.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3. Дана геометрическая прогрессия 3 , 1, 1</a:t>
            </a:r>
            <a:r>
              <a:rPr lang="en-US" sz="1200" smtClean="0">
                <a:solidFill>
                  <a:srgbClr val="3366CC"/>
                </a:solidFill>
              </a:rPr>
              <a:t>/</a:t>
            </a:r>
            <a:r>
              <a:rPr lang="ru-RU" sz="1200" smtClean="0">
                <a:solidFill>
                  <a:srgbClr val="3366CC"/>
                </a:solidFill>
              </a:rPr>
              <a:t>3, … Формула </a:t>
            </a:r>
            <a:r>
              <a:rPr lang="en-US" sz="1200" smtClean="0">
                <a:solidFill>
                  <a:srgbClr val="3366CC"/>
                </a:solidFill>
              </a:rPr>
              <a:t>n </a:t>
            </a:r>
            <a:r>
              <a:rPr lang="ru-RU" sz="1200" smtClean="0">
                <a:solidFill>
                  <a:srgbClr val="3366CC"/>
                </a:solidFill>
              </a:rPr>
              <a:t>– го члена имеет вид: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200" smtClean="0">
              <a:solidFill>
                <a:srgbClr val="3366CC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   1. 3</a:t>
            </a:r>
            <a:r>
              <a:rPr lang="en-US" sz="1200" smtClean="0">
                <a:solidFill>
                  <a:srgbClr val="3366CC"/>
                </a:solidFill>
              </a:rPr>
              <a:t>           2</a:t>
            </a:r>
            <a:r>
              <a:rPr lang="ru-RU" sz="1200" smtClean="0">
                <a:solidFill>
                  <a:srgbClr val="3366CC"/>
                </a:solidFill>
              </a:rPr>
              <a:t>. 3 </a:t>
            </a:r>
            <a:r>
              <a:rPr lang="en-US" sz="1200" smtClean="0">
                <a:solidFill>
                  <a:srgbClr val="3366CC"/>
                </a:solidFill>
              </a:rPr>
              <a:t>            3</a:t>
            </a:r>
            <a:r>
              <a:rPr lang="ru-RU" sz="1200" smtClean="0">
                <a:solidFill>
                  <a:srgbClr val="3366CC"/>
                </a:solidFill>
              </a:rPr>
              <a:t>.  3            4.  3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4. Среди прогрессий а) –г) выберите те, которые являются геометрическими: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а) 1,  0,2  0,04,…</a:t>
            </a:r>
            <a:r>
              <a:rPr lang="en-US" sz="1200" smtClean="0">
                <a:solidFill>
                  <a:srgbClr val="3366CC"/>
                </a:solidFill>
              </a:rPr>
              <a:t>    </a:t>
            </a:r>
            <a:endParaRPr lang="ru-RU" sz="1200" smtClean="0">
              <a:solidFill>
                <a:srgbClr val="3366CC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200" smtClean="0">
                <a:solidFill>
                  <a:srgbClr val="3366CC"/>
                </a:solidFill>
              </a:rPr>
              <a:t> </a:t>
            </a:r>
            <a:r>
              <a:rPr lang="ru-RU" sz="1200" smtClean="0">
                <a:solidFill>
                  <a:srgbClr val="3366CC"/>
                </a:solidFill>
              </a:rPr>
              <a:t>б) -2, 2, 6,…</a:t>
            </a:r>
            <a:r>
              <a:rPr lang="en-US" sz="1200" smtClean="0">
                <a:solidFill>
                  <a:srgbClr val="3366CC"/>
                </a:solidFill>
              </a:rPr>
              <a:t>   </a:t>
            </a:r>
            <a:r>
              <a:rPr lang="ru-RU" sz="1200" smtClean="0">
                <a:solidFill>
                  <a:srgbClr val="3366CC"/>
                </a:solidFill>
              </a:rPr>
              <a:t>                     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в) 2,2,  4,4,  8,8,  17,6,…</a:t>
            </a:r>
            <a:r>
              <a:rPr lang="en-US" sz="1200" smtClean="0">
                <a:solidFill>
                  <a:srgbClr val="3366CC"/>
                </a:solidFill>
              </a:rPr>
              <a:t>  </a:t>
            </a:r>
            <a:endParaRPr lang="ru-RU" sz="1200" smtClean="0">
              <a:solidFill>
                <a:srgbClr val="3366CC"/>
              </a:solidFill>
            </a:endParaRP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г) х, 2х, 3х, …  </a:t>
            </a:r>
          </a:p>
          <a:p>
            <a:pPr marL="457200" indent="-4572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1. а,б     2. б,в     3. а,в     4. б,г    5. а,б,в.</a:t>
            </a:r>
            <a:endParaRPr lang="en-US" sz="1200" smtClean="0">
              <a:solidFill>
                <a:srgbClr val="3366CC"/>
              </a:solidFill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765175"/>
            <a:ext cx="4043362" cy="55435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1.Выберите верные предложения: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а) Если  последовательность  является арифметической прогрессией, то каждый ее член, начиная со второго равен  среднему арифметическому двух соседних с ним членов.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б) Если последовательность а</a:t>
            </a:r>
            <a:r>
              <a:rPr lang="ru-RU" sz="500" smtClean="0">
                <a:solidFill>
                  <a:srgbClr val="3366CC"/>
                </a:solidFill>
              </a:rPr>
              <a:t>1</a:t>
            </a:r>
            <a:r>
              <a:rPr lang="ru-RU" sz="1200" smtClean="0">
                <a:solidFill>
                  <a:srgbClr val="3366CC"/>
                </a:solidFill>
              </a:rPr>
              <a:t>, а</a:t>
            </a:r>
            <a:r>
              <a:rPr lang="ru-RU" sz="500" smtClean="0">
                <a:solidFill>
                  <a:srgbClr val="3366CC"/>
                </a:solidFill>
              </a:rPr>
              <a:t>2</a:t>
            </a:r>
            <a:r>
              <a:rPr lang="ru-RU" sz="1200" smtClean="0">
                <a:solidFill>
                  <a:srgbClr val="3366CC"/>
                </a:solidFill>
              </a:rPr>
              <a:t>, …а</a:t>
            </a:r>
            <a:r>
              <a:rPr lang="en-US" sz="5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… является геометрической прогрессией и известны ее восьмой и десятый члены , то  а</a:t>
            </a:r>
            <a:r>
              <a:rPr lang="ru-RU" sz="800" smtClean="0">
                <a:solidFill>
                  <a:srgbClr val="3366CC"/>
                </a:solidFill>
              </a:rPr>
              <a:t>9</a:t>
            </a:r>
            <a:r>
              <a:rPr lang="ru-RU" sz="1000" smtClean="0">
                <a:solidFill>
                  <a:srgbClr val="3366CC"/>
                </a:solidFill>
              </a:rPr>
              <a:t> =</a:t>
            </a:r>
            <a:r>
              <a:rPr lang="ru-RU" sz="1000" smtClean="0">
                <a:solidFill>
                  <a:srgbClr val="3366CC"/>
                </a:solidFill>
                <a:cs typeface="Arial" charset="0"/>
              </a:rPr>
              <a:t>√</a:t>
            </a:r>
            <a:r>
              <a:rPr lang="ru-RU" sz="1200" smtClean="0">
                <a:solidFill>
                  <a:srgbClr val="3366CC"/>
                </a:solidFill>
                <a:cs typeface="Arial" charset="0"/>
              </a:rPr>
              <a:t>а</a:t>
            </a:r>
            <a:r>
              <a:rPr lang="ru-RU" sz="800" smtClean="0">
                <a:solidFill>
                  <a:srgbClr val="3366CC"/>
                </a:solidFill>
                <a:cs typeface="Arial" charset="0"/>
              </a:rPr>
              <a:t>8*</a:t>
            </a:r>
            <a:r>
              <a:rPr lang="ru-RU" sz="1200" smtClean="0">
                <a:solidFill>
                  <a:srgbClr val="3366CC"/>
                </a:solidFill>
                <a:cs typeface="Arial" charset="0"/>
              </a:rPr>
              <a:t>а</a:t>
            </a:r>
            <a:r>
              <a:rPr lang="ru-RU" sz="800" smtClean="0">
                <a:solidFill>
                  <a:srgbClr val="3366CC"/>
                </a:solidFill>
                <a:cs typeface="Arial" charset="0"/>
              </a:rPr>
              <a:t>10</a:t>
            </a:r>
            <a:r>
              <a:rPr lang="ru-RU" sz="1200" smtClean="0">
                <a:solidFill>
                  <a:srgbClr val="3366CC"/>
                </a:solidFill>
                <a:cs typeface="Arial" charset="0"/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в) Если  каждый член последовательности, начиная со второго, больше предыдущего на одно и то число, то последовательность является арифметической прогрессией.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           1. только а;      2.только б;             3.только в;                4.а, в;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            5. б, в              6. а, б, в.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2.Дана арифметическая прогрессия 3, 2.6 , 2,2 … Формула 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-го члена имеет вид: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1. 2,6 +0,4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.   2. 3,4 +0,4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.  3. 3,4- 0,4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4.3</a:t>
            </a:r>
            <a:r>
              <a:rPr lang="en-US" sz="1200" smtClean="0">
                <a:solidFill>
                  <a:srgbClr val="3366CC"/>
                </a:solidFill>
              </a:rPr>
              <a:t>n</a:t>
            </a:r>
            <a:r>
              <a:rPr lang="ru-RU" sz="1200" smtClean="0">
                <a:solidFill>
                  <a:srgbClr val="3366CC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3.Дана геометрическая прогрессия 4 , 1, 1</a:t>
            </a:r>
            <a:r>
              <a:rPr lang="en-US" sz="1200" smtClean="0">
                <a:solidFill>
                  <a:srgbClr val="3366CC"/>
                </a:solidFill>
              </a:rPr>
              <a:t>/</a:t>
            </a:r>
            <a:r>
              <a:rPr lang="ru-RU" sz="1200" smtClean="0">
                <a:solidFill>
                  <a:srgbClr val="3366CC"/>
                </a:solidFill>
              </a:rPr>
              <a:t>4,… Формула </a:t>
            </a:r>
            <a:r>
              <a:rPr lang="en-US" sz="1200" smtClean="0">
                <a:solidFill>
                  <a:srgbClr val="3366CC"/>
                </a:solidFill>
              </a:rPr>
              <a:t>n </a:t>
            </a:r>
            <a:r>
              <a:rPr lang="ru-RU" sz="1200" smtClean="0">
                <a:solidFill>
                  <a:srgbClr val="3366CC"/>
                </a:solidFill>
              </a:rPr>
              <a:t>–го члена имеет вид: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1. 4           2. 4        3. 4           4. 4.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4. Среди прогрессий а) –г) выберите те, которые являются геометрическими: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а)  1,  0,25 ,  0,062</a:t>
            </a:r>
            <a:r>
              <a:rPr lang="en-US" sz="1200" smtClean="0">
                <a:solidFill>
                  <a:srgbClr val="3366CC"/>
                </a:solidFill>
              </a:rPr>
              <a:t>5</a:t>
            </a:r>
            <a:r>
              <a:rPr lang="ru-RU" sz="1200" smtClean="0">
                <a:solidFill>
                  <a:srgbClr val="3366CC"/>
                </a:solidFill>
              </a:rPr>
              <a:t>,…</a:t>
            </a:r>
            <a:r>
              <a:rPr lang="en-US" sz="1200" smtClean="0">
                <a:solidFill>
                  <a:srgbClr val="3366CC"/>
                </a:solidFill>
              </a:rPr>
              <a:t>    </a:t>
            </a:r>
            <a:r>
              <a:rPr lang="ru-RU" sz="1200" smtClean="0">
                <a:solidFill>
                  <a:srgbClr val="3366CC"/>
                </a:solidFill>
              </a:rPr>
              <a:t>б) -2, 1, 4…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    в)  2у, 3у, 4у,…               г) 1,2 , 2,4 , 4,8 …..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1200" smtClean="0">
                <a:solidFill>
                  <a:srgbClr val="3366CC"/>
                </a:solidFill>
              </a:rPr>
              <a:t>1. а,б     2. б,г .   3. а,г     4. а, в.   5. а, в, г.</a:t>
            </a:r>
            <a:endParaRPr lang="en-US" sz="1200" smtClean="0">
              <a:solidFill>
                <a:srgbClr val="3366CC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1200" smtClean="0">
              <a:solidFill>
                <a:srgbClr val="3366CC"/>
              </a:solidFill>
            </a:endParaRPr>
          </a:p>
        </p:txBody>
      </p:sp>
      <p:sp>
        <p:nvSpPr>
          <p:cNvPr id="8197" name="Text Box 6"/>
          <p:cNvSpPr txBox="1">
            <a:spLocks noChangeArrowheads="1"/>
          </p:cNvSpPr>
          <p:nvPr/>
        </p:nvSpPr>
        <p:spPr bwMode="auto">
          <a:xfrm>
            <a:off x="900113" y="4221163"/>
            <a:ext cx="360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n</a:t>
            </a:r>
            <a:endParaRPr lang="ru-RU" sz="1400"/>
          </a:p>
        </p:txBody>
      </p:sp>
      <p:sp>
        <p:nvSpPr>
          <p:cNvPr id="8198" name="Text Box 7"/>
          <p:cNvSpPr txBox="1">
            <a:spLocks noChangeArrowheads="1"/>
          </p:cNvSpPr>
          <p:nvPr/>
        </p:nvSpPr>
        <p:spPr bwMode="auto">
          <a:xfrm flipH="1">
            <a:off x="2630488" y="6524625"/>
            <a:ext cx="28733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ru-RU"/>
          </a:p>
        </p:txBody>
      </p:sp>
      <p:sp>
        <p:nvSpPr>
          <p:cNvPr id="8199" name="Text Box 9"/>
          <p:cNvSpPr txBox="1">
            <a:spLocks noChangeArrowheads="1"/>
          </p:cNvSpPr>
          <p:nvPr/>
        </p:nvSpPr>
        <p:spPr bwMode="auto">
          <a:xfrm>
            <a:off x="1619250" y="4149725"/>
            <a:ext cx="4333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-n</a:t>
            </a:r>
            <a:endParaRPr lang="ru-RU" sz="1400"/>
          </a:p>
        </p:txBody>
      </p:sp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2484438" y="4149725"/>
            <a:ext cx="504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2</a:t>
            </a:r>
            <a:r>
              <a:rPr lang="en-US" sz="1400"/>
              <a:t>-n</a:t>
            </a:r>
            <a:endParaRPr lang="ru-RU" sz="1400"/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3276600" y="4149725"/>
            <a:ext cx="504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/>
              <a:t>n</a:t>
            </a:r>
            <a:r>
              <a:rPr lang="ru-RU" sz="1400"/>
              <a:t>-2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027113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bat" pitchFamily="2" charset="0"/>
              </a:rPr>
              <a:t> </a:t>
            </a:r>
            <a:r>
              <a:rPr lang="ru-RU" b="1" i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bat" pitchFamily="2" charset="0"/>
              </a:rPr>
              <a:t>Реши   задачу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Команда О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00FF"/>
                </a:solidFill>
                <a:latin typeface="Arbat" pitchFamily="2" charset="0"/>
              </a:rPr>
              <a:t>     Какое из чисел нужно вставить между 4 и 9 чтобы получилась геометрическая прогрессия?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00FF"/>
                </a:solidFill>
                <a:latin typeface="Arbat" pitchFamily="2" charset="0"/>
              </a:rPr>
              <a:t> </a:t>
            </a:r>
            <a:r>
              <a:rPr lang="ru-RU" sz="1600" u="sng" smtClean="0">
                <a:solidFill>
                  <a:srgbClr val="0000FF"/>
                </a:solidFill>
                <a:latin typeface="Arbat" pitchFamily="2" charset="0"/>
              </a:rPr>
              <a:t>Ответ:</a:t>
            </a:r>
            <a:r>
              <a:rPr lang="ru-RU" sz="1600" smtClean="0">
                <a:solidFill>
                  <a:srgbClr val="0000FF"/>
                </a:solidFill>
                <a:latin typeface="Arbat" pitchFamily="2" charset="0"/>
              </a:rPr>
              <a:t> а) 6,5   б) 6   в) 7  г) 5,5</a:t>
            </a:r>
          </a:p>
          <a:p>
            <a:pPr eaLnBrk="1" hangingPunct="1"/>
            <a:endParaRPr lang="ru-RU" sz="1600" smtClean="0">
              <a:solidFill>
                <a:srgbClr val="0000FF"/>
              </a:solidFill>
              <a:latin typeface="Arbat" pitchFamily="2" charset="0"/>
            </a:endParaRP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smtClean="0"/>
              <a:t> Команда Х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00FF"/>
                </a:solidFill>
                <a:latin typeface="Arbat" pitchFamily="2" charset="0"/>
              </a:rPr>
              <a:t> Отдыхающий следуя совету врача, загорал в первый день 5 минут, а в каждый последующий день увеличивал время пребывания на солнце на 5 минут. В  какой день недели время его загорания будет равно40 минут, если он начал загорать в среду?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u="sng" smtClean="0">
                <a:solidFill>
                  <a:srgbClr val="0000FF"/>
                </a:solidFill>
                <a:latin typeface="Arbat" pitchFamily="2" charset="0"/>
              </a:rPr>
              <a:t>Ответ:</a:t>
            </a:r>
            <a:r>
              <a:rPr lang="ru-RU" sz="1600" smtClean="0">
                <a:solidFill>
                  <a:srgbClr val="0000FF"/>
                </a:solidFill>
                <a:latin typeface="Arbat" pitchFamily="2" charset="0"/>
              </a:rPr>
              <a:t> а) среда.   Б) четверг                       в) пятница.       Г) вторник.</a:t>
            </a:r>
            <a:endParaRPr lang="ru-RU" sz="1600" u="sng" smtClean="0">
              <a:solidFill>
                <a:srgbClr val="0000FF"/>
              </a:solidFill>
              <a:latin typeface="Arbat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>
                <a:solidFill>
                  <a:srgbClr val="33CC33"/>
                </a:solidFill>
              </a:rPr>
              <a:t>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800080"/>
                </a:solidFill>
                <a:latin typeface="A Yummy Apology" pitchFamily="2" charset="0"/>
              </a:rPr>
              <a:t>Сколько ударов сделают настенные часы за сутки, если они бьют только один раз в час, отбивая количество часов?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7451725" y="3789363"/>
            <a:ext cx="777875" cy="863600"/>
          </a:xfrm>
        </p:spPr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916113"/>
            <a:ext cx="8229600" cy="3886200"/>
          </a:xfrm>
        </p:spPr>
        <p:txBody>
          <a:bodyPr/>
          <a:lstStyle/>
          <a:p>
            <a:pPr eaLnBrk="1" hangingPunct="1"/>
            <a:r>
              <a:rPr lang="ru-RU" sz="1600" smtClean="0">
                <a:solidFill>
                  <a:srgbClr val="0033CC"/>
                </a:solidFill>
              </a:rPr>
              <a:t>     О том, как давно была известна геометрическая прогрессия, свидетельствуют папирусы Ахмеса. Некоторые задачи имеют отвлеченный характер. Например: В доме было 7 кошек.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33CC"/>
                </a:solidFill>
              </a:rPr>
              <a:t>                                          Каждая кошка съела 7 мышей.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33CC"/>
                </a:solidFill>
              </a:rPr>
              <a:t>                                          Каждая мышь съедает 7 колосьев.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33CC"/>
                </a:solidFill>
              </a:rPr>
              <a:t>                                          Каждый колос дает 7 растений.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33CC"/>
                </a:solidFill>
              </a:rPr>
              <a:t>                                          На каждом растении вырастает 7 мер зерна.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33CC"/>
                </a:solidFill>
              </a:rPr>
              <a:t>                                          Сколько всех вместе?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sz="1600" smtClean="0">
                <a:solidFill>
                  <a:srgbClr val="0033CC"/>
                </a:solidFill>
              </a:rPr>
              <a:t>      Автора задачи не интересует о каких вещах идет речь, важно только их количество. И на Руси решались похожие задачи. Еще в </a:t>
            </a:r>
            <a:r>
              <a:rPr lang="en-US" sz="1600" smtClean="0">
                <a:solidFill>
                  <a:srgbClr val="0033CC"/>
                </a:solidFill>
              </a:rPr>
              <a:t>XIX</a:t>
            </a:r>
            <a:r>
              <a:rPr lang="ru-RU" sz="1600" smtClean="0">
                <a:solidFill>
                  <a:srgbClr val="0033CC"/>
                </a:solidFill>
              </a:rPr>
              <a:t> веке в деревнях загадывали: « Шли 7 старцев. У каждого по 7 костылей. На каждом костыле по 7 сучьев. На каждом сучке по 7 кошелей. В каждом кошеле по 7 пирогов. Сколько всего?» А ведь эта та же самая задача Ахмеса, прожившая тысячелетия она сохранилась почти неизмененной. Домашнее задание  - решить эту задачу.</a:t>
            </a:r>
          </a:p>
          <a:p>
            <a:pPr eaLnBrk="1" hangingPunct="1"/>
            <a:endParaRPr lang="ru-RU" sz="1600" smtClean="0">
              <a:solidFill>
                <a:srgbClr val="0033CC"/>
              </a:solidFill>
            </a:endParaRPr>
          </a:p>
        </p:txBody>
      </p:sp>
      <p:sp>
        <p:nvSpPr>
          <p:cNvPr id="11268" name="WordArt 4"/>
          <p:cNvSpPr>
            <a:spLocks noChangeArrowheads="1" noChangeShapeType="1" noTextEdit="1"/>
          </p:cNvSpPr>
          <p:nvPr/>
        </p:nvSpPr>
        <p:spPr bwMode="auto">
          <a:xfrm>
            <a:off x="1258888" y="333375"/>
            <a:ext cx="6481762" cy="1582738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Письмо из прошлого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иксел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236</TotalTime>
  <Words>1599</Words>
  <Application>Microsoft Office PowerPoint</Application>
  <PresentationFormat>Экран (4:3)</PresentationFormat>
  <Paragraphs>106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0" baseType="lpstr">
      <vt:lpstr>Arbat</vt:lpstr>
      <vt:lpstr>Arial</vt:lpstr>
      <vt:lpstr>Wingdings</vt:lpstr>
      <vt:lpstr>Calibri</vt:lpstr>
      <vt:lpstr>Arial Black</vt:lpstr>
      <vt:lpstr>Times New Roman</vt:lpstr>
      <vt:lpstr>ArtScript</vt:lpstr>
      <vt:lpstr>A Yummy Apology</vt:lpstr>
      <vt:lpstr>Пиксел</vt:lpstr>
      <vt:lpstr>Автор Булдина Л.В.</vt:lpstr>
      <vt:lpstr>ЦЕЛИ УРОКА:1.Обобщить и систематизировать материал по данной теме.2.Содействовать рациональной организации труда; введением игровой ситуации снять нервно-психическое напряжение, развивать познавательные процессы, память, воображение, мышление, внимание ,наблюдательность, сообразительность, выработать самооценку в выборе пути.3.Повысить интерес к нестандартным задачам, сформировать положительный мотив учения.</vt:lpstr>
      <vt:lpstr>Слайд 3</vt:lpstr>
      <vt:lpstr>                        Т</vt:lpstr>
      <vt:lpstr>                 S O S</vt:lpstr>
      <vt:lpstr>              Тест - прогноз</vt:lpstr>
      <vt:lpstr> Реши   задачу</vt:lpstr>
      <vt:lpstr>!</vt:lpstr>
      <vt:lpstr>Слайд 9</vt:lpstr>
      <vt:lpstr>Ч Е Р Н Ы Й  Я Щ И К</vt:lpstr>
      <vt:lpstr>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Серёга</dc:creator>
  <cp:lastModifiedBy>Пользователь Windows</cp:lastModifiedBy>
  <cp:revision>10</cp:revision>
  <dcterms:created xsi:type="dcterms:W3CDTF">2007-04-11T11:20:49Z</dcterms:created>
  <dcterms:modified xsi:type="dcterms:W3CDTF">2018-02-24T11:12:42Z</dcterms:modified>
</cp:coreProperties>
</file>